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sldIdLst>
    <p:sldId id="295" r:id="rId3"/>
    <p:sldId id="294" r:id="rId4"/>
    <p:sldId id="364" r:id="rId6"/>
    <p:sldId id="365" r:id="rId7"/>
    <p:sldId id="366" r:id="rId8"/>
    <p:sldId id="276" r:id="rId9"/>
    <p:sldId id="353" r:id="rId10"/>
    <p:sldId id="367" r:id="rId11"/>
    <p:sldId id="290" r:id="rId12"/>
    <p:sldId id="329" r:id="rId13"/>
    <p:sldId id="355" r:id="rId14"/>
    <p:sldId id="356" r:id="rId15"/>
    <p:sldId id="357" r:id="rId16"/>
    <p:sldId id="379" r:id="rId17"/>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微软雅黑" panose="020B0503020204020204" charset="-122"/>
      <p:regular r:id="rId25"/>
    </p:embeddedFont>
    <p:embeddedFont>
      <p:font typeface="等线 Light" panose="02010600030101010101" charset="-122"/>
      <p:regular r:id="rId26"/>
    </p:embeddedFont>
    <p:embeddedFont>
      <p:font typeface="等线" panose="02010600030101010101" charset="-122"/>
      <p:regular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60A8"/>
    <a:srgbClr val="043457"/>
    <a:srgbClr val="28D666"/>
    <a:srgbClr val="3BFB7B"/>
    <a:srgbClr val="357452"/>
    <a:srgbClr val="1D8D4D"/>
    <a:srgbClr val="3DC18F"/>
    <a:srgbClr val="57A66D"/>
    <a:srgbClr val="27443D"/>
    <a:srgbClr val="1D50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64" autoAdjust="0"/>
    <p:restoredTop sz="94660"/>
  </p:normalViewPr>
  <p:slideViewPr>
    <p:cSldViewPr snapToGrid="0">
      <p:cViewPr varScale="1">
        <p:scale>
          <a:sx n="86" d="100"/>
          <a:sy n="86" d="100"/>
        </p:scale>
        <p:origin x="298" y="62"/>
      </p:cViewPr>
      <p:guideLst/>
    </p:cSldViewPr>
  </p:slideViewPr>
  <p:notesTextViewPr>
    <p:cViewPr>
      <p:scale>
        <a:sx n="1" d="1"/>
        <a:sy n="1" d="1"/>
      </p:scale>
      <p:origin x="0" y="0"/>
    </p:cViewPr>
  </p:notesTextViewPr>
  <p:sorterViewPr>
    <p:cViewPr>
      <p:scale>
        <a:sx n="100" d="100"/>
        <a:sy n="100" d="100"/>
      </p:scale>
      <p:origin x="0" y="-694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gs" Target="tags/tag10.xml"/><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F8F76A8-897C-4AC4-9CF0-FFF3F84C90F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92B94E-30FD-496C-B17C-BAE6D668912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8F76A8-897C-4AC4-9CF0-FFF3F84C90F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2B94E-30FD-496C-B17C-BAE6D668912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9.xml"/><Relationship Id="rId1" Type="http://schemas.openxmlformats.org/officeDocument/2006/relationships/tags" Target="../tags/tag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90000">
              <a:schemeClr val="accent1">
                <a:lumMod val="5000"/>
                <a:lumOff val="95000"/>
              </a:schemeClr>
            </a:gs>
            <a:gs pos="15000">
              <a:schemeClr val="bg1"/>
            </a:gs>
            <a:gs pos="35000">
              <a:srgbClr val="FBFCFE">
                <a:alpha val="100000"/>
              </a:srgbClr>
            </a:gs>
            <a:gs pos="14000">
              <a:srgbClr val="2E75B6">
                <a:alpha val="100000"/>
              </a:srgbClr>
            </a:gs>
          </a:gsLst>
          <a:lin ang="5400000" scaled="0"/>
        </a:gradFill>
        <a:effectLst/>
      </p:bgPr>
    </p:bg>
    <p:spTree>
      <p:nvGrpSpPr>
        <p:cNvPr id="1" name=""/>
        <p:cNvGrpSpPr/>
        <p:nvPr/>
      </p:nvGrpSpPr>
      <p:grpSpPr>
        <a:xfrm>
          <a:off x="0" y="0"/>
          <a:ext cx="0" cy="0"/>
          <a:chOff x="0" y="0"/>
          <a:chExt cx="0" cy="0"/>
        </a:xfrm>
      </p:grpSpPr>
      <p:sp>
        <p:nvSpPr>
          <p:cNvPr id="18" name="文本框 27"/>
          <p:cNvSpPr txBox="1"/>
          <p:nvPr/>
        </p:nvSpPr>
        <p:spPr>
          <a:xfrm>
            <a:off x="2326005" y="1566545"/>
            <a:ext cx="7539355" cy="1445260"/>
          </a:xfrm>
          <a:prstGeom prst="rect">
            <a:avLst/>
          </a:prstGeom>
          <a:noFill/>
          <a:ln>
            <a:noFill/>
          </a:ln>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l">
              <a:lnSpc>
                <a:spcPct val="110000"/>
              </a:lnSpc>
            </a:pPr>
            <a:r>
              <a:rPr lang="zh-CN" altLang="en-US" sz="4000" b="1" dirty="0">
                <a:solidFill>
                  <a:schemeClr val="tx1"/>
                </a:solidFill>
                <a:effectLst>
                  <a:outerShdw blurRad="38100" dist="19050" dir="2700000" algn="tl" rotWithShape="0">
                    <a:schemeClr val="dk1">
                      <a:alpha val="40000"/>
                    </a:schemeClr>
                  </a:outerShdw>
                </a:effectLst>
                <a:latin typeface="Arial" panose="020B0604020202020204"/>
                <a:ea typeface="微软雅黑" panose="020B0503020204020204" charset="-122"/>
                <a:sym typeface="Arial" panose="020B0604020202020204"/>
              </a:rPr>
              <a:t>基于区块链的科研成果可信转化</a:t>
            </a:r>
            <a:endParaRPr lang="zh-CN" altLang="en-US" sz="4000" b="1" dirty="0">
              <a:solidFill>
                <a:schemeClr val="tx1"/>
              </a:solidFill>
              <a:effectLst>
                <a:outerShdw blurRad="38100" dist="19050" dir="2700000" algn="tl" rotWithShape="0">
                  <a:schemeClr val="dk1">
                    <a:alpha val="40000"/>
                  </a:schemeClr>
                </a:outerShdw>
              </a:effectLst>
              <a:latin typeface="Arial" panose="020B0604020202020204"/>
              <a:ea typeface="微软雅黑" panose="020B0503020204020204" charset="-122"/>
              <a:sym typeface="Arial" panose="020B0604020202020204"/>
            </a:endParaRPr>
          </a:p>
          <a:p>
            <a:pPr marL="457200" lvl="1" indent="457200" algn="l">
              <a:lnSpc>
                <a:spcPct val="110000"/>
              </a:lnSpc>
            </a:pPr>
            <a:r>
              <a:rPr lang="zh-CN" altLang="en-US" sz="4000" b="1" dirty="0">
                <a:solidFill>
                  <a:schemeClr val="tx1"/>
                </a:solidFill>
                <a:effectLst>
                  <a:outerShdw blurRad="38100" dist="19050" dir="2700000" algn="tl" rotWithShape="0">
                    <a:schemeClr val="dk1">
                      <a:alpha val="40000"/>
                    </a:schemeClr>
                  </a:outerShdw>
                </a:effectLst>
                <a:latin typeface="Arial" panose="020B0604020202020204"/>
                <a:ea typeface="微软雅黑" panose="020B0503020204020204" charset="-122"/>
                <a:sym typeface="Arial" panose="020B0604020202020204"/>
              </a:rPr>
              <a:t>协同管理系统设计与实现</a:t>
            </a:r>
            <a:endParaRPr lang="zh-CN" altLang="en-US" sz="4000" b="1" dirty="0">
              <a:solidFill>
                <a:schemeClr val="tx1"/>
              </a:solidFill>
              <a:effectLst>
                <a:outerShdw blurRad="38100" dist="19050" dir="2700000" algn="tl" rotWithShape="0">
                  <a:schemeClr val="dk1">
                    <a:alpha val="40000"/>
                  </a:schemeClr>
                </a:outerShdw>
              </a:effectLst>
              <a:latin typeface="Arial" panose="020B0604020202020204"/>
              <a:ea typeface="微软雅黑" panose="020B0503020204020204" charset="-122"/>
              <a:sym typeface="Arial" panose="020B0604020202020204"/>
            </a:endParaRPr>
          </a:p>
        </p:txBody>
      </p:sp>
      <p:sp>
        <p:nvSpPr>
          <p:cNvPr id="19" name="文本框 28"/>
          <p:cNvSpPr txBox="1"/>
          <p:nvPr/>
        </p:nvSpPr>
        <p:spPr>
          <a:xfrm>
            <a:off x="8848090" y="6005195"/>
            <a:ext cx="3065145" cy="39878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r>
              <a:rPr lang="zh-CN" altLang="en-US"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汇报时间：</a:t>
            </a:r>
            <a:r>
              <a:rPr lang="en-US" altLang="zh-CN"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2024.02.29</a:t>
            </a:r>
            <a:endParaRPr lang="zh-CN" altLang="en-US"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endParaRPr>
          </a:p>
        </p:txBody>
      </p:sp>
      <p:sp>
        <p:nvSpPr>
          <p:cNvPr id="8" name="文本框 7"/>
          <p:cNvSpPr txBox="1"/>
          <p:nvPr/>
        </p:nvSpPr>
        <p:spPr>
          <a:xfrm>
            <a:off x="4008755" y="3400425"/>
            <a:ext cx="4174490" cy="2421255"/>
          </a:xfrm>
          <a:prstGeom prst="rect">
            <a:avLst/>
          </a:prstGeom>
          <a:noFill/>
        </p:spPr>
        <p:txBody>
          <a:bodyPr wrap="square" rtlCol="0" anchor="t">
            <a:noAutofit/>
          </a:bodyPr>
          <a:p>
            <a:pPr>
              <a:lnSpc>
                <a:spcPct val="150000"/>
              </a:lnSpc>
            </a:pPr>
            <a:r>
              <a:rPr lang="zh-CN" altLang="en-US"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姓名：  吕青华</a:t>
            </a:r>
            <a:endParaRPr lang="zh-CN" altLang="en-US"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endParaRPr>
          </a:p>
          <a:p>
            <a:pPr>
              <a:lnSpc>
                <a:spcPct val="150000"/>
              </a:lnSpc>
            </a:pPr>
            <a:r>
              <a:rPr lang="zh-CN" altLang="en-US"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学号：</a:t>
            </a:r>
            <a:r>
              <a:rPr lang="en-US" altLang="zh-CN"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20377120</a:t>
            </a:r>
            <a:endParaRPr lang="en-US" altLang="zh-CN"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endParaRPr>
          </a:p>
          <a:p>
            <a:pPr>
              <a:lnSpc>
                <a:spcPct val="150000"/>
              </a:lnSpc>
            </a:pPr>
            <a:r>
              <a:rPr lang="zh-CN" altLang="en-US"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专业：信息管理与信息系统</a:t>
            </a:r>
            <a:endParaRPr lang="zh-CN" altLang="en-US"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endParaRPr>
          </a:p>
          <a:p>
            <a:pPr>
              <a:lnSpc>
                <a:spcPct val="150000"/>
              </a:lnSpc>
            </a:pPr>
            <a:r>
              <a:rPr lang="zh-CN" altLang="en-US"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指导老师：闪四清</a:t>
            </a:r>
            <a:endParaRPr lang="zh-CN" altLang="en-US"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endParaRPr>
          </a:p>
          <a:p>
            <a:pPr>
              <a:lnSpc>
                <a:spcPct val="150000"/>
              </a:lnSpc>
            </a:pPr>
            <a:endParaRPr lang="zh-CN" altLang="en-US"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endParaRPr>
          </a:p>
        </p:txBody>
      </p:sp>
      <p:pic>
        <p:nvPicPr>
          <p:cNvPr id="12" name="图片 11" descr="附件：北京航空航天大学标志组合汇总(1)"/>
          <p:cNvPicPr>
            <a:picLocks noChangeAspect="1"/>
          </p:cNvPicPr>
          <p:nvPr/>
        </p:nvPicPr>
        <p:blipFill>
          <a:blip r:embed="rId1"/>
          <a:stretch>
            <a:fillRect/>
          </a:stretch>
        </p:blipFill>
        <p:spPr>
          <a:xfrm>
            <a:off x="8848090" y="21590"/>
            <a:ext cx="3401060" cy="90614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118235" y="495300"/>
            <a:ext cx="9987915" cy="5703570"/>
            <a:chOff x="2320997" y="2337793"/>
            <a:chExt cx="6911595" cy="3733110"/>
          </a:xfrm>
        </p:grpSpPr>
        <p:sp>
          <p:nvSpPr>
            <p:cNvPr id="7" name="矩形 6"/>
            <p:cNvSpPr/>
            <p:nvPr/>
          </p:nvSpPr>
          <p:spPr>
            <a:xfrm>
              <a:off x="2320997" y="2397049"/>
              <a:ext cx="6839803" cy="367385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lt1"/>
                </a:solidFill>
              </a:endParaRPr>
            </a:p>
          </p:txBody>
        </p:sp>
        <p:grpSp>
          <p:nvGrpSpPr>
            <p:cNvPr id="8" name="组合 7"/>
            <p:cNvGrpSpPr/>
            <p:nvPr/>
          </p:nvGrpSpPr>
          <p:grpSpPr>
            <a:xfrm>
              <a:off x="7815356" y="2337793"/>
              <a:ext cx="1417236" cy="1360008"/>
              <a:chOff x="8876147" y="3192042"/>
              <a:chExt cx="1889647" cy="1813344"/>
            </a:xfrm>
          </p:grpSpPr>
          <p:sp>
            <p:nvSpPr>
              <p:cNvPr id="9" name="任意多边形 11"/>
              <p:cNvSpPr/>
              <p:nvPr/>
            </p:nvSpPr>
            <p:spPr>
              <a:xfrm>
                <a:off x="10622170" y="4830722"/>
                <a:ext cx="136506" cy="174664"/>
              </a:xfrm>
              <a:custGeom>
                <a:avLst/>
                <a:gdLst>
                  <a:gd name="connsiteX0" fmla="*/ 102393 w 102393"/>
                  <a:gd name="connsiteY0" fmla="*/ 130968 h 130968"/>
                  <a:gd name="connsiteX1" fmla="*/ 0 w 102393"/>
                  <a:gd name="connsiteY1" fmla="*/ 130968 h 130968"/>
                  <a:gd name="connsiteX2" fmla="*/ 0 w 102393"/>
                  <a:gd name="connsiteY2" fmla="*/ 0 h 130968"/>
                  <a:gd name="connsiteX3" fmla="*/ 102393 w 102393"/>
                  <a:gd name="connsiteY3" fmla="*/ 130968 h 130968"/>
                </a:gdLst>
                <a:ahLst/>
                <a:cxnLst>
                  <a:cxn ang="0">
                    <a:pos x="connsiteX0" y="connsiteY0"/>
                  </a:cxn>
                  <a:cxn ang="0">
                    <a:pos x="connsiteX1" y="connsiteY1"/>
                  </a:cxn>
                  <a:cxn ang="0">
                    <a:pos x="connsiteX2" y="connsiteY2"/>
                  </a:cxn>
                  <a:cxn ang="0">
                    <a:pos x="connsiteX3" y="connsiteY3"/>
                  </a:cxn>
                </a:cxnLst>
                <a:rect l="l" t="t" r="r" b="b"/>
                <a:pathLst>
                  <a:path w="102393" h="130968">
                    <a:moveTo>
                      <a:pt x="102393" y="130968"/>
                    </a:moveTo>
                    <a:lnTo>
                      <a:pt x="0" y="130968"/>
                    </a:lnTo>
                    <a:lnTo>
                      <a:pt x="0" y="0"/>
                    </a:lnTo>
                    <a:lnTo>
                      <a:pt x="102393" y="130968"/>
                    </a:lnTo>
                    <a:close/>
                  </a:path>
                </a:pathLst>
              </a:custGeom>
              <a:solidFill>
                <a:srgbClr val="44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0" name="任意多边形 13"/>
              <p:cNvSpPr/>
              <p:nvPr/>
            </p:nvSpPr>
            <p:spPr>
              <a:xfrm>
                <a:off x="8876147" y="3192042"/>
                <a:ext cx="152380" cy="95271"/>
              </a:xfrm>
              <a:custGeom>
                <a:avLst/>
                <a:gdLst>
                  <a:gd name="connsiteX0" fmla="*/ 19050 w 114300"/>
                  <a:gd name="connsiteY0" fmla="*/ 0 h 71437"/>
                  <a:gd name="connsiteX1" fmla="*/ 0 w 114300"/>
                  <a:gd name="connsiteY1" fmla="*/ 71437 h 71437"/>
                  <a:gd name="connsiteX2" fmla="*/ 114300 w 114300"/>
                  <a:gd name="connsiteY2" fmla="*/ 71437 h 71437"/>
                  <a:gd name="connsiteX3" fmla="*/ 19050 w 114300"/>
                  <a:gd name="connsiteY3" fmla="*/ 0 h 71437"/>
                </a:gdLst>
                <a:ahLst/>
                <a:cxnLst>
                  <a:cxn ang="0">
                    <a:pos x="connsiteX0" y="connsiteY0"/>
                  </a:cxn>
                  <a:cxn ang="0">
                    <a:pos x="connsiteX1" y="connsiteY1"/>
                  </a:cxn>
                  <a:cxn ang="0">
                    <a:pos x="connsiteX2" y="connsiteY2"/>
                  </a:cxn>
                  <a:cxn ang="0">
                    <a:pos x="connsiteX3" y="connsiteY3"/>
                  </a:cxn>
                </a:cxnLst>
                <a:rect l="l" t="t" r="r" b="b"/>
                <a:pathLst>
                  <a:path w="114300" h="71437">
                    <a:moveTo>
                      <a:pt x="19050" y="0"/>
                    </a:moveTo>
                    <a:lnTo>
                      <a:pt x="0" y="71437"/>
                    </a:lnTo>
                    <a:lnTo>
                      <a:pt x="114300" y="71437"/>
                    </a:lnTo>
                    <a:lnTo>
                      <a:pt x="19050" y="0"/>
                    </a:lnTo>
                    <a:close/>
                  </a:path>
                </a:pathLst>
              </a:custGeom>
              <a:solidFill>
                <a:srgbClr val="44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903430" y="3192042"/>
                <a:ext cx="1862364" cy="1812286"/>
                <a:chOff x="6950444" y="2300288"/>
                <a:chExt cx="1396955" cy="1358900"/>
              </a:xfrm>
              <a:solidFill>
                <a:srgbClr val="92D050"/>
              </a:solidFill>
            </p:grpSpPr>
            <p:sp>
              <p:nvSpPr>
                <p:cNvPr id="12" name="任意多边形 16"/>
                <p:cNvSpPr/>
                <p:nvPr/>
              </p:nvSpPr>
              <p:spPr>
                <a:xfrm>
                  <a:off x="6950444" y="2300288"/>
                  <a:ext cx="1396955" cy="1358900"/>
                </a:xfrm>
                <a:custGeom>
                  <a:avLst/>
                  <a:gdLst>
                    <a:gd name="connsiteX0" fmla="*/ 0 w 1319348"/>
                    <a:gd name="connsiteY0" fmla="*/ 0 h 1293223"/>
                    <a:gd name="connsiteX1" fmla="*/ 1319348 w 1319348"/>
                    <a:gd name="connsiteY1" fmla="*/ 1293223 h 1293223"/>
                    <a:gd name="connsiteX2" fmla="*/ 1319348 w 1319348"/>
                    <a:gd name="connsiteY2" fmla="*/ 391886 h 1293223"/>
                    <a:gd name="connsiteX3" fmla="*/ 927463 w 1319348"/>
                    <a:gd name="connsiteY3" fmla="*/ 13063 h 1293223"/>
                    <a:gd name="connsiteX4" fmla="*/ 0 w 1319348"/>
                    <a:gd name="connsiteY4" fmla="*/ 0 h 1293223"/>
                    <a:gd name="connsiteX0-1" fmla="*/ 0 w 1319348"/>
                    <a:gd name="connsiteY0-2" fmla="*/ 5987 h 1299210"/>
                    <a:gd name="connsiteX1-3" fmla="*/ 1319348 w 1319348"/>
                    <a:gd name="connsiteY1-4" fmla="*/ 1299210 h 1299210"/>
                    <a:gd name="connsiteX2-5" fmla="*/ 1319348 w 1319348"/>
                    <a:gd name="connsiteY2-6" fmla="*/ 397873 h 1299210"/>
                    <a:gd name="connsiteX3-7" fmla="*/ 908413 w 1319348"/>
                    <a:gd name="connsiteY3-8" fmla="*/ 0 h 1299210"/>
                    <a:gd name="connsiteX4-9" fmla="*/ 0 w 1319348"/>
                    <a:gd name="connsiteY4-10" fmla="*/ 5987 h 1299210"/>
                    <a:gd name="connsiteX0-11" fmla="*/ 0 w 1333635"/>
                    <a:gd name="connsiteY0-12" fmla="*/ 1225 h 1299210"/>
                    <a:gd name="connsiteX1-13" fmla="*/ 1333635 w 1333635"/>
                    <a:gd name="connsiteY1-14" fmla="*/ 1299210 h 1299210"/>
                    <a:gd name="connsiteX2-15" fmla="*/ 1333635 w 1333635"/>
                    <a:gd name="connsiteY2-16" fmla="*/ 397873 h 1299210"/>
                    <a:gd name="connsiteX3-17" fmla="*/ 922700 w 1333635"/>
                    <a:gd name="connsiteY3-18" fmla="*/ 0 h 1299210"/>
                    <a:gd name="connsiteX4-19" fmla="*/ 0 w 1333635"/>
                    <a:gd name="connsiteY4-20" fmla="*/ 1225 h 129921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333635" h="1299210">
                      <a:moveTo>
                        <a:pt x="0" y="1225"/>
                      </a:moveTo>
                      <a:lnTo>
                        <a:pt x="1333635" y="1299210"/>
                      </a:lnTo>
                      <a:lnTo>
                        <a:pt x="1333635" y="397873"/>
                      </a:lnTo>
                      <a:lnTo>
                        <a:pt x="922700" y="0"/>
                      </a:lnTo>
                      <a:lnTo>
                        <a:pt x="0" y="1225"/>
                      </a:lnTo>
                      <a:close/>
                    </a:path>
                  </a:pathLst>
                </a:cu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44455"/>
                    </a:solidFill>
                  </a:endParaRPr>
                </a:p>
              </p:txBody>
            </p:sp>
            <p:sp>
              <p:nvSpPr>
                <p:cNvPr id="13" name="矩形 12"/>
                <p:cNvSpPr/>
                <p:nvPr/>
              </p:nvSpPr>
              <p:spPr>
                <a:xfrm rot="2637414">
                  <a:off x="7789318" y="2625092"/>
                  <a:ext cx="217448" cy="279729"/>
                </a:xfrm>
                <a:prstGeom prst="rect">
                  <a:avLst/>
                </a:prstGeom>
                <a:noFill/>
              </p:spPr>
              <p:txBody>
                <a:bodyPr wrap="square">
                  <a:spAutoFit/>
                </a:bodyPr>
                <a:lstStyle/>
                <a:p>
                  <a:pPr algn="ctr"/>
                  <a:endParaRPr lang="zh-CN" altLang="en-US" sz="2000" b="1" dirty="0">
                    <a:solidFill>
                      <a:schemeClr val="bg1"/>
                    </a:solidFill>
                    <a:ea typeface="微软雅黑" panose="020B0503020204020204" charset="-122"/>
                  </a:endParaRPr>
                </a:p>
              </p:txBody>
            </p:sp>
          </p:grpSp>
        </p:grpSp>
      </p:grpSp>
      <p:sp>
        <p:nvSpPr>
          <p:cNvPr id="24" name="矩形 23"/>
          <p:cNvSpPr/>
          <p:nvPr/>
        </p:nvSpPr>
        <p:spPr>
          <a:xfrm>
            <a:off x="1375410" y="1468120"/>
            <a:ext cx="8747760" cy="4550410"/>
          </a:xfrm>
          <a:prstGeom prst="rect">
            <a:avLst/>
          </a:prstGeom>
        </p:spPr>
        <p:txBody>
          <a:bodyPr wrap="square">
            <a:noAutofit/>
          </a:bodyPr>
          <a:lstStyle/>
          <a:p>
            <a:pPr algn="just">
              <a:lnSpc>
                <a:spcPct val="150000"/>
              </a:lnSpc>
            </a:pPr>
            <a:r>
              <a:rPr lang="zh-CN" altLang="en-US" sz="2800" dirty="0">
                <a:latin typeface="微软雅黑" panose="020B0503020204020204" charset="-122"/>
                <a:ea typeface="微软雅黑" panose="020B0503020204020204" charset="-122"/>
              </a:rPr>
              <a:t>本论文拟解决的关键问题是</a:t>
            </a:r>
            <a:r>
              <a:rPr lang="zh-CN" altLang="en-US" sz="2800" b="1" dirty="0">
                <a:latin typeface="微软雅黑" panose="020B0503020204020204" charset="-122"/>
                <a:ea typeface="微软雅黑" panose="020B0503020204020204" charset="-122"/>
              </a:rPr>
              <a:t>如何确保科研成果的版权和归属权得到有效认证和保护。</a:t>
            </a:r>
            <a:r>
              <a:rPr lang="zh-CN" altLang="en-US" sz="2800" dirty="0">
                <a:latin typeface="微软雅黑" panose="020B0503020204020204" charset="-122"/>
                <a:ea typeface="微软雅黑" panose="020B0503020204020204" charset="-122"/>
              </a:rPr>
              <a:t>拟解决该问题的思路是利用区块链技术，科研成果文档一旦上链后，内容不可被篡改，确保其真实性和可信度；</a:t>
            </a:r>
            <a:r>
              <a:rPr lang="zh-CN" altLang="en-US" sz="2800" dirty="0">
                <a:latin typeface="微软雅黑" panose="020B0503020204020204" charset="-122"/>
                <a:ea typeface="微软雅黑" panose="020B0503020204020204" charset="-122"/>
              </a:rPr>
              <a:t>然后通过智能合约来自动化和监管科研成果的使用和交易过程，既保证交易透明性，又能保障参与各方隐私和安全的交易机制，实现多方参与的科研成果协同管理和利益分配。</a:t>
            </a:r>
            <a:endParaRPr lang="zh-CN" altLang="en-US" sz="2800" dirty="0">
              <a:latin typeface="微软雅黑" panose="020B0503020204020204" charset="-122"/>
              <a:ea typeface="微软雅黑" panose="020B0503020204020204" charset="-122"/>
            </a:endParaRPr>
          </a:p>
        </p:txBody>
      </p:sp>
      <p:sp>
        <p:nvSpPr>
          <p:cNvPr id="27" name="标题1"/>
          <p:cNvSpPr>
            <a:spLocks noChangeArrowheads="1"/>
          </p:cNvSpPr>
          <p:nvPr/>
        </p:nvSpPr>
        <p:spPr bwMode="gray">
          <a:xfrm>
            <a:off x="1253490" y="767715"/>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拟解决的关键</a:t>
            </a:r>
            <a:r>
              <a:rPr lang="zh-CN" altLang="en-US" sz="2400" b="1" dirty="0">
                <a:solidFill>
                  <a:schemeClr val="bg1"/>
                </a:solidFill>
                <a:latin typeface="微软雅黑" panose="020B0503020204020204" charset="-122"/>
                <a:ea typeface="微软雅黑" panose="020B0503020204020204" charset="-122"/>
              </a:rPr>
              <a:t>问题</a:t>
            </a:r>
            <a:endParaRPr lang="zh-CN" altLang="en-US" sz="2400" b="1" dirty="0">
              <a:solidFill>
                <a:schemeClr val="bg1"/>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1"/>
          <p:cNvSpPr>
            <a:spLocks noChangeArrowheads="1"/>
          </p:cNvSpPr>
          <p:nvPr/>
        </p:nvSpPr>
        <p:spPr bwMode="gray">
          <a:xfrm>
            <a:off x="127635" y="114935"/>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研究方法和技术</a:t>
            </a:r>
            <a:r>
              <a:rPr lang="zh-CN" altLang="en-US" sz="2400" b="1" dirty="0">
                <a:solidFill>
                  <a:schemeClr val="bg1"/>
                </a:solidFill>
                <a:latin typeface="微软雅黑" panose="020B0503020204020204" charset="-122"/>
                <a:ea typeface="微软雅黑" panose="020B0503020204020204" charset="-122"/>
              </a:rPr>
              <a:t>路线</a:t>
            </a:r>
            <a:endParaRPr lang="zh-CN" altLang="en-US" sz="2400" b="1" dirty="0">
              <a:solidFill>
                <a:schemeClr val="bg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1648460" y="857250"/>
            <a:ext cx="8894445" cy="574992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1"/>
          <p:cNvSpPr>
            <a:spLocks noChangeArrowheads="1"/>
          </p:cNvSpPr>
          <p:nvPr/>
        </p:nvSpPr>
        <p:spPr bwMode="gray">
          <a:xfrm>
            <a:off x="127635" y="114935"/>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个人任务</a:t>
            </a:r>
            <a:r>
              <a:rPr lang="zh-CN" altLang="en-US" sz="2400" b="1" dirty="0">
                <a:solidFill>
                  <a:schemeClr val="bg1"/>
                </a:solidFill>
                <a:latin typeface="微软雅黑" panose="020B0503020204020204" charset="-122"/>
                <a:ea typeface="微软雅黑" panose="020B0503020204020204" charset="-122"/>
              </a:rPr>
              <a:t>计划</a:t>
            </a:r>
            <a:endParaRPr lang="zh-CN" altLang="en-US" sz="2400" b="1" dirty="0">
              <a:solidFill>
                <a:schemeClr val="bg1"/>
              </a:solidFill>
              <a:latin typeface="微软雅黑" panose="020B0503020204020204" charset="-122"/>
              <a:ea typeface="微软雅黑" panose="020B0503020204020204" charset="-122"/>
            </a:endParaRPr>
          </a:p>
        </p:txBody>
      </p:sp>
      <p:graphicFrame>
        <p:nvGraphicFramePr>
          <p:cNvPr id="3" name="表格 2"/>
          <p:cNvGraphicFramePr/>
          <p:nvPr>
            <p:custDataLst>
              <p:tags r:id="rId1"/>
            </p:custDataLst>
          </p:nvPr>
        </p:nvGraphicFramePr>
        <p:xfrm>
          <a:off x="506730" y="894080"/>
          <a:ext cx="5588635" cy="5760720"/>
        </p:xfrm>
        <a:graphic>
          <a:graphicData uri="http://schemas.openxmlformats.org/drawingml/2006/table">
            <a:tbl>
              <a:tblPr bandRow="1">
                <a:tableStyleId>{7DF18680-E054-41AD-8BC1-D1AEF772440D}</a:tableStyleId>
              </a:tblPr>
              <a:tblGrid>
                <a:gridCol w="1307465"/>
                <a:gridCol w="4281170"/>
              </a:tblGrid>
              <a:tr h="728980">
                <a:tc>
                  <a:txBody>
                    <a:bodyPr/>
                    <a:p>
                      <a:pPr algn="ctr">
                        <a:lnSpc>
                          <a:spcPct val="150000"/>
                        </a:lnSpc>
                        <a:buNone/>
                      </a:pPr>
                      <a:r>
                        <a:rPr lang="zh-CN" altLang="en-US" sz="2400"/>
                        <a:t>第</a:t>
                      </a:r>
                      <a:r>
                        <a:rPr lang="en-US" altLang="zh-CN" sz="2400"/>
                        <a:t>1</a:t>
                      </a:r>
                      <a:r>
                        <a:rPr lang="zh-CN" altLang="en-US" sz="2400"/>
                        <a:t>周</a:t>
                      </a:r>
                      <a:endParaRPr lang="zh-CN" altLang="en-US" sz="2400"/>
                    </a:p>
                  </a:txBody>
                  <a:tcPr/>
                </a:tc>
                <a:tc>
                  <a:txBody>
                    <a:bodyPr/>
                    <a:p>
                      <a:pPr algn="l">
                        <a:lnSpc>
                          <a:spcPct val="100000"/>
                        </a:lnSpc>
                        <a:buNone/>
                      </a:pPr>
                      <a:r>
                        <a:rPr lang="zh-CN" altLang="en-US" sz="1800"/>
                        <a:t>搜集区块链的相关资料，了解区块链的发展历程、基本原理和应用场景</a:t>
                      </a:r>
                      <a:endParaRPr lang="zh-CN" altLang="en-US" sz="1800"/>
                    </a:p>
                  </a:txBody>
                  <a:tcPr anchor="ctr" anchorCtr="0"/>
                </a:tc>
              </a:tr>
              <a:tr h="718820">
                <a:tc>
                  <a:txBody>
                    <a:bodyPr/>
                    <a:p>
                      <a:pPr algn="ctr">
                        <a:lnSpc>
                          <a:spcPct val="150000"/>
                        </a:lnSpc>
                        <a:buNone/>
                      </a:pPr>
                      <a:r>
                        <a:rPr lang="zh-CN" altLang="en-US" sz="2400">
                          <a:sym typeface="+mn-ea"/>
                        </a:rPr>
                        <a:t>第</a:t>
                      </a:r>
                      <a:r>
                        <a:rPr lang="en-US" altLang="zh-CN" sz="2400">
                          <a:sym typeface="+mn-ea"/>
                        </a:rPr>
                        <a:t>2</a:t>
                      </a:r>
                      <a:r>
                        <a:rPr lang="zh-CN" altLang="en-US" sz="2400">
                          <a:sym typeface="+mn-ea"/>
                        </a:rPr>
                        <a:t>周</a:t>
                      </a:r>
                      <a:endParaRPr lang="en-US" altLang="zh-CN" sz="2400">
                        <a:sym typeface="+mn-ea"/>
                      </a:endParaRPr>
                    </a:p>
                  </a:txBody>
                  <a:tcPr/>
                </a:tc>
                <a:tc>
                  <a:txBody>
                    <a:bodyPr/>
                    <a:p>
                      <a:pPr>
                        <a:buNone/>
                      </a:pPr>
                      <a:r>
                        <a:rPr lang="zh-CN" altLang="en-US"/>
                        <a:t>查找资料，阅读相关文献，了解区块链技术在科研成果转化方面的研究现状</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3</a:t>
                      </a:r>
                      <a:r>
                        <a:rPr lang="zh-CN" altLang="en-US" sz="2400">
                          <a:sym typeface="+mn-ea"/>
                        </a:rPr>
                        <a:t>周</a:t>
                      </a:r>
                      <a:endParaRPr lang="en-US" altLang="zh-CN" sz="2400">
                        <a:sym typeface="+mn-ea"/>
                      </a:endParaRPr>
                    </a:p>
                  </a:txBody>
                  <a:tcPr/>
                </a:tc>
                <a:tc>
                  <a:txBody>
                    <a:bodyPr/>
                    <a:p>
                      <a:pPr>
                        <a:buNone/>
                      </a:pPr>
                      <a:r>
                        <a:rPr lang="zh-CN" altLang="en-US"/>
                        <a:t>学习智能合约编程语言solidity的基础语法，尝试通过remix IDE编译代码并部署</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4</a:t>
                      </a:r>
                      <a:r>
                        <a:rPr lang="zh-CN" altLang="en-US" sz="2400">
                          <a:sym typeface="+mn-ea"/>
                        </a:rPr>
                        <a:t>周</a:t>
                      </a:r>
                      <a:endParaRPr lang="en-US" altLang="zh-CN" sz="2400">
                        <a:sym typeface="+mn-ea"/>
                      </a:endParaRPr>
                    </a:p>
                  </a:txBody>
                  <a:tcPr/>
                </a:tc>
                <a:tc>
                  <a:txBody>
                    <a:bodyPr/>
                    <a:p>
                      <a:pPr>
                        <a:buNone/>
                      </a:pPr>
                      <a:r>
                        <a:rPr lang="zh-CN" altLang="en-US"/>
                        <a:t>在本地部署开发环境，并尝试运行测试网络，学习fabric的运行机制</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5</a:t>
                      </a:r>
                      <a:r>
                        <a:rPr lang="zh-CN" altLang="en-US" sz="2400">
                          <a:sym typeface="+mn-ea"/>
                        </a:rPr>
                        <a:t>周</a:t>
                      </a:r>
                      <a:endParaRPr lang="en-US" altLang="zh-CN" sz="2400">
                        <a:sym typeface="+mn-ea"/>
                      </a:endParaRPr>
                    </a:p>
                  </a:txBody>
                  <a:tcPr/>
                </a:tc>
                <a:tc>
                  <a:txBody>
                    <a:bodyPr/>
                    <a:p>
                      <a:pPr>
                        <a:buNone/>
                      </a:pPr>
                      <a:r>
                        <a:rPr lang="zh-CN" altLang="en-US"/>
                        <a:t>学习fabric 链码chaincode的基础语法以及链码的部署方式</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6</a:t>
                      </a:r>
                      <a:r>
                        <a:rPr lang="zh-CN" altLang="en-US" sz="2400">
                          <a:sym typeface="+mn-ea"/>
                        </a:rPr>
                        <a:t>周</a:t>
                      </a:r>
                      <a:endParaRPr lang="en-US" altLang="zh-CN" sz="2400">
                        <a:sym typeface="+mn-ea"/>
                      </a:endParaRPr>
                    </a:p>
                  </a:txBody>
                  <a:tcPr/>
                </a:tc>
                <a:tc>
                  <a:txBody>
                    <a:bodyPr/>
                    <a:p>
                      <a:pPr>
                        <a:buNone/>
                      </a:pPr>
                      <a:r>
                        <a:rPr lang="zh-CN" altLang="en-US"/>
                        <a:t>尝试将fabric网络与web前后端集成起来，搭建一个粗略的基于区块链的交易系统</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7</a:t>
                      </a:r>
                      <a:r>
                        <a:rPr lang="zh-CN" altLang="en-US" sz="2400">
                          <a:sym typeface="+mn-ea"/>
                        </a:rPr>
                        <a:t>周</a:t>
                      </a:r>
                      <a:endParaRPr lang="en-US" altLang="zh-CN" sz="2400">
                        <a:sym typeface="+mn-ea"/>
                      </a:endParaRPr>
                    </a:p>
                  </a:txBody>
                  <a:tcPr/>
                </a:tc>
                <a:tc>
                  <a:txBody>
                    <a:bodyPr/>
                    <a:p>
                      <a:pPr>
                        <a:buNone/>
                      </a:pPr>
                      <a:r>
                        <a:rPr lang="zh-CN" altLang="en-US"/>
                        <a:t>需求分析，了解科研工作者以及相关企业或机构在科研成果转化方面的需求</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8</a:t>
                      </a:r>
                      <a:r>
                        <a:rPr lang="zh-CN" altLang="en-US" sz="2400">
                          <a:sym typeface="+mn-ea"/>
                        </a:rPr>
                        <a:t>周</a:t>
                      </a:r>
                      <a:endParaRPr lang="en-US" altLang="zh-CN" sz="2400">
                        <a:sym typeface="+mn-ea"/>
                      </a:endParaRPr>
                    </a:p>
                  </a:txBody>
                  <a:tcPr/>
                </a:tc>
                <a:tc>
                  <a:txBody>
                    <a:bodyPr/>
                    <a:p>
                      <a:pPr>
                        <a:buNone/>
                      </a:pPr>
                      <a:r>
                        <a:rPr lang="zh-CN" altLang="en-US"/>
                        <a:t>分析系统的核心功能，确定实体和关系，输出ER图，绘制业务流程图和数据流图。</a:t>
                      </a:r>
                      <a:endParaRPr lang="zh-CN" altLang="en-US"/>
                    </a:p>
                  </a:txBody>
                  <a:tcPr anchor="ctr" anchorCtr="0"/>
                </a:tc>
              </a:tr>
            </a:tbl>
          </a:graphicData>
        </a:graphic>
      </p:graphicFrame>
      <p:graphicFrame>
        <p:nvGraphicFramePr>
          <p:cNvPr id="5" name="表格 4"/>
          <p:cNvGraphicFramePr/>
          <p:nvPr>
            <p:custDataLst>
              <p:tags r:id="rId2"/>
            </p:custDataLst>
          </p:nvPr>
        </p:nvGraphicFramePr>
        <p:xfrm>
          <a:off x="6222365" y="885190"/>
          <a:ext cx="5588635" cy="5769610"/>
        </p:xfrm>
        <a:graphic>
          <a:graphicData uri="http://schemas.openxmlformats.org/drawingml/2006/table">
            <a:tbl>
              <a:tblPr bandRow="1">
                <a:tableStyleId>{7DF18680-E054-41AD-8BC1-D1AEF772440D}</a:tableStyleId>
              </a:tblPr>
              <a:tblGrid>
                <a:gridCol w="1307465"/>
                <a:gridCol w="4281170"/>
              </a:tblGrid>
              <a:tr h="737870">
                <a:tc>
                  <a:txBody>
                    <a:bodyPr/>
                    <a:p>
                      <a:pPr algn="ctr">
                        <a:lnSpc>
                          <a:spcPct val="150000"/>
                        </a:lnSpc>
                        <a:buNone/>
                      </a:pPr>
                      <a:r>
                        <a:rPr lang="zh-CN" altLang="en-US" sz="2400"/>
                        <a:t>第</a:t>
                      </a:r>
                      <a:r>
                        <a:rPr lang="en-US" altLang="zh-CN" sz="2400"/>
                        <a:t>9</a:t>
                      </a:r>
                      <a:r>
                        <a:rPr lang="zh-CN" altLang="en-US" sz="2400"/>
                        <a:t>周</a:t>
                      </a:r>
                      <a:endParaRPr lang="zh-CN" altLang="en-US" sz="2400"/>
                    </a:p>
                  </a:txBody>
                  <a:tcPr/>
                </a:tc>
                <a:tc>
                  <a:txBody>
                    <a:bodyPr/>
                    <a:p>
                      <a:pPr algn="l">
                        <a:lnSpc>
                          <a:spcPct val="100000"/>
                        </a:lnSpc>
                        <a:buNone/>
                      </a:pPr>
                      <a:r>
                        <a:rPr lang="zh-CN" altLang="en-US" sz="1800"/>
                        <a:t>该周拟计划选择Django作为web框架，进行后端代码的编写</a:t>
                      </a:r>
                      <a:endParaRPr lang="zh-CN" altLang="en-US" sz="1800"/>
                    </a:p>
                  </a:txBody>
                  <a:tcPr anchor="ctr" anchorCtr="0"/>
                </a:tc>
              </a:tr>
              <a:tr h="718820">
                <a:tc>
                  <a:txBody>
                    <a:bodyPr/>
                    <a:p>
                      <a:pPr algn="ctr">
                        <a:lnSpc>
                          <a:spcPct val="150000"/>
                        </a:lnSpc>
                        <a:buNone/>
                      </a:pPr>
                      <a:r>
                        <a:rPr lang="zh-CN" altLang="en-US" sz="2400">
                          <a:sym typeface="+mn-ea"/>
                        </a:rPr>
                        <a:t>第</a:t>
                      </a:r>
                      <a:r>
                        <a:rPr lang="en-US" altLang="zh-CN" sz="2400">
                          <a:sym typeface="+mn-ea"/>
                        </a:rPr>
                        <a:t>10</a:t>
                      </a:r>
                      <a:r>
                        <a:rPr lang="zh-CN" altLang="en-US" sz="2400">
                          <a:sym typeface="+mn-ea"/>
                        </a:rPr>
                        <a:t>周</a:t>
                      </a:r>
                      <a:endParaRPr lang="en-US" altLang="zh-CN" sz="2400">
                        <a:sym typeface="+mn-ea"/>
                      </a:endParaRPr>
                    </a:p>
                  </a:txBody>
                  <a:tcPr/>
                </a:tc>
                <a:tc>
                  <a:txBody>
                    <a:bodyPr/>
                    <a:p>
                      <a:pPr algn="l">
                        <a:buNone/>
                      </a:pPr>
                      <a:r>
                        <a:rPr lang="zh-CN" altLang="en-US"/>
                        <a:t>该周拟计划选择JavaScript和go语言进行智能合约的编写</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11</a:t>
                      </a:r>
                      <a:r>
                        <a:rPr lang="zh-CN" altLang="en-US" sz="2400">
                          <a:sym typeface="+mn-ea"/>
                        </a:rPr>
                        <a:t>周</a:t>
                      </a:r>
                      <a:endParaRPr lang="en-US" altLang="zh-CN" sz="2400">
                        <a:sym typeface="+mn-ea"/>
                      </a:endParaRPr>
                    </a:p>
                  </a:txBody>
                  <a:tcPr/>
                </a:tc>
                <a:tc>
                  <a:txBody>
                    <a:bodyPr/>
                    <a:p>
                      <a:pPr algn="l">
                        <a:buNone/>
                      </a:pPr>
                      <a:r>
                        <a:rPr lang="zh-CN" altLang="en-US"/>
                        <a:t>该周拟计划选择vue.js进行前端页面的编写</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12</a:t>
                      </a:r>
                      <a:r>
                        <a:rPr lang="zh-CN" altLang="en-US" sz="2400">
                          <a:sym typeface="+mn-ea"/>
                        </a:rPr>
                        <a:t>周</a:t>
                      </a:r>
                      <a:endParaRPr lang="en-US" altLang="zh-CN" sz="2400">
                        <a:sym typeface="+mn-ea"/>
                      </a:endParaRPr>
                    </a:p>
                  </a:txBody>
                  <a:tcPr/>
                </a:tc>
                <a:tc>
                  <a:txBody>
                    <a:bodyPr/>
                    <a:p>
                      <a:pPr algn="l">
                        <a:buNone/>
                      </a:pPr>
                      <a:r>
                        <a:rPr lang="zh-CN" altLang="en-US"/>
                        <a:t>该周拟计划将前后端与智能合约进行对接，编写基础数据，进行初步测试</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13</a:t>
                      </a:r>
                      <a:r>
                        <a:rPr lang="zh-CN" altLang="en-US" sz="2400">
                          <a:sym typeface="+mn-ea"/>
                        </a:rPr>
                        <a:t>周</a:t>
                      </a:r>
                      <a:endParaRPr lang="en-US" altLang="zh-CN" sz="2400">
                        <a:sym typeface="+mn-ea"/>
                      </a:endParaRPr>
                    </a:p>
                  </a:txBody>
                  <a:tcPr/>
                </a:tc>
                <a:tc>
                  <a:txBody>
                    <a:bodyPr/>
                    <a:p>
                      <a:pPr algn="l">
                        <a:buNone/>
                      </a:pPr>
                      <a:r>
                        <a:rPr lang="zh-CN" altLang="en-US"/>
                        <a:t>该周拟计划编写测试用例，对系统进行全面测试，修改完善。</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14</a:t>
                      </a:r>
                      <a:r>
                        <a:rPr lang="zh-CN" altLang="en-US" sz="2400">
                          <a:sym typeface="+mn-ea"/>
                        </a:rPr>
                        <a:t>周</a:t>
                      </a:r>
                      <a:endParaRPr lang="en-US" altLang="zh-CN" sz="2400">
                        <a:sym typeface="+mn-ea"/>
                      </a:endParaRPr>
                    </a:p>
                  </a:txBody>
                  <a:tcPr/>
                </a:tc>
                <a:tc>
                  <a:txBody>
                    <a:bodyPr/>
                    <a:p>
                      <a:pPr algn="l">
                        <a:buNone/>
                      </a:pPr>
                      <a:r>
                        <a:rPr lang="zh-CN" altLang="en-US"/>
                        <a:t>将系统部署到云服务器上。再次进行系统测试，对部分细节再做优化。</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15</a:t>
                      </a:r>
                      <a:r>
                        <a:rPr lang="zh-CN" altLang="en-US" sz="2400">
                          <a:sym typeface="+mn-ea"/>
                        </a:rPr>
                        <a:t>周</a:t>
                      </a:r>
                      <a:endParaRPr lang="en-US" altLang="zh-CN" sz="2400">
                        <a:sym typeface="+mn-ea"/>
                      </a:endParaRPr>
                    </a:p>
                  </a:txBody>
                  <a:tcPr/>
                </a:tc>
                <a:tc>
                  <a:txBody>
                    <a:bodyPr/>
                    <a:p>
                      <a:pPr algn="l">
                        <a:buNone/>
                      </a:pPr>
                      <a:r>
                        <a:rPr lang="zh-CN" altLang="en-US"/>
                        <a:t>该周拟计划进行毕业论文的撰写。</a:t>
                      </a:r>
                      <a:endParaRPr lang="zh-CN" altLang="en-US"/>
                    </a:p>
                  </a:txBody>
                  <a:tcPr anchor="ctr" anchorCtr="0"/>
                </a:tc>
              </a:tr>
              <a:tr h="718820">
                <a:tc>
                  <a:txBody>
                    <a:bodyPr/>
                    <a:p>
                      <a:pPr algn="ctr">
                        <a:lnSpc>
                          <a:spcPct val="150000"/>
                        </a:lnSpc>
                        <a:buNone/>
                      </a:pPr>
                      <a:r>
                        <a:rPr lang="zh-CN" altLang="en-US" sz="2400">
                          <a:sym typeface="+mn-ea"/>
                        </a:rPr>
                        <a:t>第</a:t>
                      </a:r>
                      <a:r>
                        <a:rPr lang="en-US" altLang="zh-CN" sz="2400">
                          <a:sym typeface="+mn-ea"/>
                        </a:rPr>
                        <a:t>16</a:t>
                      </a:r>
                      <a:r>
                        <a:rPr lang="zh-CN" altLang="en-US" sz="2400">
                          <a:sym typeface="+mn-ea"/>
                        </a:rPr>
                        <a:t>周</a:t>
                      </a:r>
                      <a:endParaRPr lang="en-US" altLang="zh-CN" sz="2400">
                        <a:sym typeface="+mn-ea"/>
                      </a:endParaRPr>
                    </a:p>
                  </a:txBody>
                  <a:tcPr/>
                </a:tc>
                <a:tc>
                  <a:txBody>
                    <a:bodyPr/>
                    <a:p>
                      <a:pPr algn="l">
                        <a:buNone/>
                      </a:pPr>
                      <a:r>
                        <a:rPr lang="zh-CN" altLang="en-US"/>
                        <a:t>该周拟计划进行毕业设计（论文）答辩</a:t>
                      </a:r>
                      <a:endParaRPr lang="zh-CN" altLang="en-US"/>
                    </a:p>
                  </a:txBody>
                  <a:tcPr anchor="ctr" anchorCtr="0"/>
                </a:tc>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1"/>
          <p:cNvSpPr>
            <a:spLocks noChangeArrowheads="1"/>
          </p:cNvSpPr>
          <p:nvPr/>
        </p:nvSpPr>
        <p:spPr bwMode="gray">
          <a:xfrm>
            <a:off x="127635" y="114935"/>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参考</a:t>
            </a:r>
            <a:r>
              <a:rPr lang="zh-CN" altLang="en-US" sz="2400" b="1" dirty="0">
                <a:solidFill>
                  <a:schemeClr val="bg1"/>
                </a:solidFill>
                <a:latin typeface="微软雅黑" panose="020B0503020204020204" charset="-122"/>
                <a:ea typeface="微软雅黑" panose="020B0503020204020204" charset="-122"/>
              </a:rPr>
              <a:t>文献</a:t>
            </a:r>
            <a:endParaRPr lang="zh-CN" altLang="en-US" sz="2400" b="1" dirty="0">
              <a:solidFill>
                <a:schemeClr val="bg1"/>
              </a:solidFill>
              <a:latin typeface="微软雅黑" panose="020B0503020204020204" charset="-122"/>
              <a:ea typeface="微软雅黑" panose="020B0503020204020204" charset="-122"/>
            </a:endParaRPr>
          </a:p>
        </p:txBody>
      </p:sp>
      <p:sp>
        <p:nvSpPr>
          <p:cNvPr id="3" name="文本框 2"/>
          <p:cNvSpPr txBox="1"/>
          <p:nvPr/>
        </p:nvSpPr>
        <p:spPr>
          <a:xfrm>
            <a:off x="237490" y="815340"/>
            <a:ext cx="11804650" cy="5847715"/>
          </a:xfrm>
          <a:prstGeom prst="rect">
            <a:avLst/>
          </a:prstGeom>
          <a:noFill/>
        </p:spPr>
        <p:txBody>
          <a:bodyPr wrap="square" rtlCol="0" anchor="t">
            <a:noAutofit/>
          </a:bodyPr>
          <a:p>
            <a:pPr>
              <a:lnSpc>
                <a:spcPct val="100000"/>
              </a:lnSpc>
            </a:pPr>
            <a:r>
              <a:rPr lang="zh-CN" altLang="en-US" sz="1200"/>
              <a:t>[1]Guo, J., Liu, J., Liao, X., &amp; Liu, X. What Affects the Efficiency of Science and Technology Output and Transformation in Universities?–Evidence From Chinese Universities[J]. IEEE Access, 2023, 11: 114201-114219. </a:t>
            </a:r>
            <a:endParaRPr lang="zh-CN" altLang="en-US" sz="1200"/>
          </a:p>
          <a:p>
            <a:pPr>
              <a:lnSpc>
                <a:spcPct val="150000"/>
              </a:lnSpc>
            </a:pPr>
            <a:r>
              <a:rPr lang="zh-CN" altLang="en-US" sz="1200"/>
              <a:t>[2]Zou L, Zhu YW. Universities' Scientific and Technological Transformation in China: Its Efficiency and Influencing Factors in the Yangtze River Economic Belt. PLoS One. 2021. </a:t>
            </a:r>
            <a:endParaRPr lang="zh-CN" altLang="en-US" sz="1200"/>
          </a:p>
          <a:p>
            <a:pPr>
              <a:lnSpc>
                <a:spcPct val="150000"/>
              </a:lnSpc>
            </a:pPr>
            <a:r>
              <a:rPr lang="zh-CN" altLang="en-US" sz="1200"/>
              <a:t>[3]欧阳山山. 区块链技术在交易所行业的应用[J]. 中国证券期货, 2024, 01:17-23.</a:t>
            </a:r>
            <a:endParaRPr lang="zh-CN" altLang="en-US" sz="1200"/>
          </a:p>
          <a:p>
            <a:pPr>
              <a:lnSpc>
                <a:spcPct val="150000"/>
              </a:lnSpc>
            </a:pPr>
            <a:r>
              <a:rPr lang="zh-CN" altLang="en-US" sz="1200"/>
              <a:t>[4]闫志强, 刘洪荣, 刘克强等. 业务流程管理与区块链的结合：关键活动上链[J]. 计算机应用与软件, 2023, 40(12):126-134.</a:t>
            </a:r>
            <a:endParaRPr lang="zh-CN" altLang="en-US" sz="1200"/>
          </a:p>
          <a:p>
            <a:pPr>
              <a:lnSpc>
                <a:spcPct val="150000"/>
              </a:lnSpc>
            </a:pPr>
            <a:r>
              <a:rPr lang="zh-CN" altLang="en-US" sz="1200"/>
              <a:t>[5]张群丽. 区块链技术在逆向采购中的应用[J]. 财会通讯, 2024, 04:120-124.  </a:t>
            </a:r>
            <a:endParaRPr lang="zh-CN" altLang="en-US" sz="1200"/>
          </a:p>
          <a:p>
            <a:pPr>
              <a:lnSpc>
                <a:spcPct val="150000"/>
              </a:lnSpc>
            </a:pPr>
            <a:r>
              <a:rPr lang="zh-CN" altLang="en-US" sz="1200"/>
              <a:t>[6]董敏, 任静, 毕玉红. 区块链技术在军工项目数字化管理的应用研究[J]. 中国军转民, 2023(24):87-89.</a:t>
            </a:r>
            <a:endParaRPr lang="zh-CN" altLang="en-US" sz="1200"/>
          </a:p>
          <a:p>
            <a:pPr>
              <a:lnSpc>
                <a:spcPct val="150000"/>
              </a:lnSpc>
            </a:pPr>
            <a:r>
              <a:rPr lang="zh-CN" altLang="en-US" sz="1200"/>
              <a:t>[7]崔茗莉, 冯天天, 刘利利. 双碳目标下区块链与可再生能源的融合发展研究[J]. 智慧电力, 2024.</a:t>
            </a:r>
            <a:endParaRPr lang="zh-CN" altLang="en-US" sz="1200"/>
          </a:p>
          <a:p>
            <a:pPr>
              <a:lnSpc>
                <a:spcPct val="150000"/>
              </a:lnSpc>
            </a:pPr>
            <a:r>
              <a:rPr lang="zh-CN" altLang="en-US" sz="1200"/>
              <a:t>[8]冉从敬, 马丽娜, 李旺. 区块链技术赋能知识产权全生命周期管理的机理与未来探索[J]. 图书馆论坛, 1-11.    </a:t>
            </a:r>
            <a:endParaRPr lang="zh-CN" altLang="en-US" sz="1200"/>
          </a:p>
          <a:p>
            <a:pPr>
              <a:lnSpc>
                <a:spcPct val="150000"/>
              </a:lnSpc>
            </a:pPr>
            <a:r>
              <a:rPr lang="zh-CN" altLang="en-US" sz="1200"/>
              <a:t>[9]孙国梓, 万明发, 王钰, 韩瑞, 袁腾. 区块链交易隐私保护分析[J]. 南京邮电大学学报(自然科学版):1-20.</a:t>
            </a:r>
            <a:endParaRPr lang="zh-CN" altLang="en-US" sz="1200"/>
          </a:p>
          <a:p>
            <a:pPr>
              <a:lnSpc>
                <a:spcPct val="150000"/>
              </a:lnSpc>
            </a:pPr>
            <a:r>
              <a:rPr lang="zh-CN" altLang="en-US" sz="1200"/>
              <a:t>[10]何沛军,郭志远. 有机融合与双向升级：区块链技术下的个人信息保护研究[J]. 广西社会科学, 2023, (S1):138-148.</a:t>
            </a:r>
            <a:endParaRPr lang="zh-CN" altLang="en-US" sz="1200"/>
          </a:p>
          <a:p>
            <a:pPr>
              <a:lnSpc>
                <a:spcPct val="100000"/>
              </a:lnSpc>
            </a:pPr>
            <a:r>
              <a:rPr lang="zh-CN" altLang="en-US" sz="1200"/>
              <a:t>[11]ZOUL, ZHUY. Universities' Scientific and Technological Transformation in China:Its Efficiency and Influencing Factors in the YangtzeRiver Economic Belt[J]. Plos One, 2021, 16(12):0261343.</a:t>
            </a:r>
            <a:endParaRPr lang="zh-CN" altLang="en-US" sz="1200"/>
          </a:p>
          <a:p>
            <a:pPr>
              <a:lnSpc>
                <a:spcPct val="150000"/>
              </a:lnSpc>
            </a:pPr>
            <a:r>
              <a:rPr lang="zh-CN" altLang="en-US" sz="1200"/>
              <a:t>[12]刘霞, 赵宇萱, 范小军. 产教融合下高校科技成果转化效率评价研究[J]. 科技管理研究, 2020, 40(15):140-144.</a:t>
            </a:r>
            <a:endParaRPr lang="zh-CN" altLang="en-US" sz="1200"/>
          </a:p>
          <a:p>
            <a:pPr>
              <a:lnSpc>
                <a:spcPct val="150000"/>
              </a:lnSpc>
            </a:pPr>
            <a:r>
              <a:rPr lang="zh-CN" altLang="en-US" sz="1200"/>
              <a:t>[13]罗茜, 高蓉蓉, 曹丽娜. 高校科技成果转化效率测度分析与影响因素扎根研究———以江苏省为例[J]. 科技进步与对策, 2018,35(5):43-51</a:t>
            </a:r>
            <a:endParaRPr lang="zh-CN" altLang="en-US" sz="1200"/>
          </a:p>
          <a:p>
            <a:pPr>
              <a:lnSpc>
                <a:spcPct val="150000"/>
              </a:lnSpc>
            </a:pPr>
            <a:r>
              <a:rPr lang="zh-CN" altLang="en-US" sz="1200"/>
              <a:t>[14]李烨. 区块链技术驱动下科技成果转化分析[J]. 科技资讯, 2023, 21(12):49-52.</a:t>
            </a:r>
            <a:endParaRPr lang="zh-CN" altLang="en-US" sz="1200"/>
          </a:p>
          <a:p>
            <a:pPr>
              <a:lnSpc>
                <a:spcPct val="150000"/>
              </a:lnSpc>
            </a:pPr>
            <a:r>
              <a:rPr lang="zh-CN" altLang="en-US" sz="1200"/>
              <a:t>[15]陈婧, 余峰, 何莹等. 区块链技术在科技成果转移转化中的应用研究——以陶瓷产业为例[J]. 科技广场, 2022, 4:31-37.</a:t>
            </a:r>
            <a:endParaRPr lang="zh-CN" altLang="en-US" sz="1200"/>
          </a:p>
          <a:p>
            <a:pPr>
              <a:lnSpc>
                <a:spcPct val="150000"/>
              </a:lnSpc>
            </a:pPr>
            <a:r>
              <a:rPr lang="zh-CN" altLang="en-US" sz="1200"/>
              <a:t>[16]曹亮, 党彦龙, 彭映杰. 基于区块链的高校科研信用管理系统设计与研究[J]. 技术与市场, 2023, 30(07):40-42.</a:t>
            </a:r>
            <a:endParaRPr lang="zh-CN" altLang="en-US" sz="1200"/>
          </a:p>
          <a:p>
            <a:pPr>
              <a:lnSpc>
                <a:spcPct val="150000"/>
              </a:lnSpc>
            </a:pPr>
            <a:r>
              <a:rPr lang="zh-CN" altLang="en-US" sz="1200"/>
              <a:t>[17]杜涛, 杨朔. 试论基于区块链技术的科技成果转化平台创建[J]. 长江论坛, 2021(06):48-52.</a:t>
            </a:r>
            <a:endParaRPr lang="zh-CN" altLang="en-US" sz="1200"/>
          </a:p>
          <a:p>
            <a:pPr>
              <a:lnSpc>
                <a:spcPct val="150000"/>
              </a:lnSpc>
            </a:pPr>
            <a:r>
              <a:rPr lang="zh-CN" altLang="en-US" sz="1200"/>
              <a:t>[18]李飞,申玉霞. 基于区块链技术的科研成果转化平台研究[J]. 电脑与信息技术, 2021, 29(03):59-60+68.</a:t>
            </a:r>
            <a:endParaRPr lang="zh-CN" altLang="en-US" sz="1200"/>
          </a:p>
          <a:p>
            <a:pPr>
              <a:lnSpc>
                <a:spcPct val="150000"/>
              </a:lnSpc>
            </a:pPr>
            <a:r>
              <a:rPr lang="zh-CN" altLang="en-US" sz="1200"/>
              <a:t>[19]张雪媛, 都平平, 雷镭. 基于区块链技术的科学实验数据协同管理研究[J]. 情报杂志, 2022, 41(08):149-155.</a:t>
            </a:r>
            <a:endParaRPr lang="zh-CN" altLang="en-US" sz="1200"/>
          </a:p>
          <a:p>
            <a:pPr>
              <a:lnSpc>
                <a:spcPct val="100000"/>
              </a:lnSpc>
            </a:pPr>
            <a:r>
              <a:rPr lang="zh-CN" altLang="en-US" sz="1200"/>
              <a:t>[20]Wang, Y., &amp; Ni, Q.-T. (2022). Blockchain Technology in the Management of Scientific and Technological Achievement Transformation in Chinese Universities. Mobile Information Systems, 2022.</a:t>
            </a:r>
            <a:endParaRPr lang="zh-CN" altLang="en-US" sz="120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90000">
              <a:schemeClr val="accent1">
                <a:lumMod val="5000"/>
                <a:lumOff val="95000"/>
              </a:schemeClr>
            </a:gs>
            <a:gs pos="15000">
              <a:schemeClr val="bg1"/>
            </a:gs>
            <a:gs pos="35000">
              <a:srgbClr val="FBFCFE">
                <a:alpha val="100000"/>
              </a:srgbClr>
            </a:gs>
            <a:gs pos="14000">
              <a:srgbClr val="2E75B6">
                <a:alpha val="100000"/>
              </a:srgbClr>
            </a:gs>
          </a:gsLst>
          <a:lin ang="5400000" scaled="0"/>
        </a:gradFill>
        <a:effectLst/>
      </p:bgPr>
    </p:bg>
    <p:spTree>
      <p:nvGrpSpPr>
        <p:cNvPr id="1" name=""/>
        <p:cNvGrpSpPr/>
        <p:nvPr/>
      </p:nvGrpSpPr>
      <p:grpSpPr>
        <a:xfrm>
          <a:off x="0" y="0"/>
          <a:ext cx="0" cy="0"/>
          <a:chOff x="0" y="0"/>
          <a:chExt cx="0" cy="0"/>
        </a:xfrm>
      </p:grpSpPr>
      <p:sp>
        <p:nvSpPr>
          <p:cNvPr id="18" name="文本框 27"/>
          <p:cNvSpPr txBox="1"/>
          <p:nvPr/>
        </p:nvSpPr>
        <p:spPr>
          <a:xfrm>
            <a:off x="2628900" y="3004820"/>
            <a:ext cx="7539355" cy="1004570"/>
          </a:xfrm>
          <a:prstGeom prst="rect">
            <a:avLst/>
          </a:prstGeom>
          <a:noFill/>
          <a:ln>
            <a:noFill/>
          </a:ln>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lnSpc>
                <a:spcPct val="110000"/>
              </a:lnSpc>
            </a:pPr>
            <a:r>
              <a:rPr lang="zh-CN" altLang="en-US" sz="5400" b="1" dirty="0">
                <a:solidFill>
                  <a:schemeClr val="tx1"/>
                </a:solidFill>
                <a:effectLst>
                  <a:outerShdw blurRad="38100" dist="19050" dir="2700000" algn="tl" rotWithShape="0">
                    <a:schemeClr val="dk1">
                      <a:alpha val="40000"/>
                    </a:schemeClr>
                  </a:outerShdw>
                </a:effectLst>
                <a:latin typeface="Arial" panose="020B0604020202020204"/>
                <a:ea typeface="微软雅黑" panose="020B0503020204020204" charset="-122"/>
                <a:sym typeface="Arial" panose="020B0604020202020204"/>
              </a:rPr>
              <a:t>敬请各位老师批评指正！</a:t>
            </a:r>
            <a:endParaRPr lang="zh-CN" altLang="en-US" sz="5400" b="1" dirty="0">
              <a:solidFill>
                <a:schemeClr val="tx1"/>
              </a:solidFill>
              <a:effectLst>
                <a:outerShdw blurRad="38100" dist="19050" dir="2700000" algn="tl" rotWithShape="0">
                  <a:schemeClr val="dk1">
                    <a:alpha val="40000"/>
                  </a:schemeClr>
                </a:outerShdw>
              </a:effectLst>
              <a:latin typeface="Arial" panose="020B0604020202020204"/>
              <a:ea typeface="微软雅黑" panose="020B0503020204020204" charset="-122"/>
              <a:sym typeface="Arial" panose="020B0604020202020204"/>
            </a:endParaRPr>
          </a:p>
        </p:txBody>
      </p:sp>
      <p:sp>
        <p:nvSpPr>
          <p:cNvPr id="19" name="文本框 28"/>
          <p:cNvSpPr txBox="1"/>
          <p:nvPr/>
        </p:nvSpPr>
        <p:spPr>
          <a:xfrm>
            <a:off x="8848090" y="5701665"/>
            <a:ext cx="3065145" cy="101473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r>
              <a:rPr lang="zh-CN" altLang="en-US"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姓名：</a:t>
            </a:r>
            <a:r>
              <a:rPr lang="zh-CN" altLang="en-US"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吕青华</a:t>
            </a:r>
            <a:endParaRPr lang="zh-CN" altLang="en-US"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endParaRPr>
          </a:p>
          <a:p>
            <a:r>
              <a:rPr lang="zh-CN" altLang="en-US"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学号：</a:t>
            </a:r>
            <a:r>
              <a:rPr lang="en-US" altLang="zh-CN"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rPr>
              <a:t>20377120</a:t>
            </a:r>
            <a:endParaRPr lang="zh-CN" altLang="en-US"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endParaRPr>
          </a:p>
          <a:p>
            <a:endParaRPr lang="zh-CN" altLang="en-US" sz="2000" b="1" dirty="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Arial" panose="020B0604020202020204"/>
            </a:endParaRPr>
          </a:p>
        </p:txBody>
      </p:sp>
      <p:pic>
        <p:nvPicPr>
          <p:cNvPr id="12" name="图片 11" descr="附件：北京航空航天大学标志组合汇总(1)"/>
          <p:cNvPicPr>
            <a:picLocks noChangeAspect="1"/>
          </p:cNvPicPr>
          <p:nvPr/>
        </p:nvPicPr>
        <p:blipFill>
          <a:blip r:embed="rId1"/>
          <a:stretch>
            <a:fillRect/>
          </a:stretch>
        </p:blipFill>
        <p:spPr>
          <a:xfrm>
            <a:off x="8848090" y="21590"/>
            <a:ext cx="3401060" cy="90614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90000">
              <a:schemeClr val="accent1">
                <a:lumMod val="5000"/>
                <a:lumOff val="95000"/>
              </a:schemeClr>
            </a:gs>
            <a:gs pos="15000">
              <a:schemeClr val="bg1"/>
            </a:gs>
            <a:gs pos="35000">
              <a:srgbClr val="FBFCFE"/>
            </a:gs>
            <a:gs pos="14000">
              <a:srgbClr val="2E75B6"/>
            </a:gs>
          </a:gsLst>
          <a:lin ang="5400000" scaled="0"/>
        </a:gradFill>
        <a:effectLst/>
      </p:bgPr>
    </p:bg>
    <p:spTree>
      <p:nvGrpSpPr>
        <p:cNvPr id="1" name=""/>
        <p:cNvGrpSpPr/>
        <p:nvPr/>
      </p:nvGrpSpPr>
      <p:grpSpPr>
        <a:xfrm>
          <a:off x="0" y="0"/>
          <a:ext cx="0" cy="0"/>
          <a:chOff x="0" y="0"/>
          <a:chExt cx="0" cy="0"/>
        </a:xfrm>
      </p:grpSpPr>
      <p:pic>
        <p:nvPicPr>
          <p:cNvPr id="9" name="图片 8" descr="附件：北京航空航天大学标志组合汇总(1)"/>
          <p:cNvPicPr>
            <a:picLocks noChangeAspect="1"/>
          </p:cNvPicPr>
          <p:nvPr/>
        </p:nvPicPr>
        <p:blipFill>
          <a:blip r:embed="rId1"/>
          <a:stretch>
            <a:fillRect/>
          </a:stretch>
        </p:blipFill>
        <p:spPr>
          <a:xfrm>
            <a:off x="8848090" y="21590"/>
            <a:ext cx="3401060" cy="906145"/>
          </a:xfrm>
          <a:prstGeom prst="rect">
            <a:avLst/>
          </a:prstGeom>
        </p:spPr>
      </p:pic>
      <p:sp>
        <p:nvSpPr>
          <p:cNvPr id="6" name="圆角矩形 5"/>
          <p:cNvSpPr/>
          <p:nvPr/>
        </p:nvSpPr>
        <p:spPr>
          <a:xfrm>
            <a:off x="3653155" y="1382395"/>
            <a:ext cx="5921375" cy="1071880"/>
          </a:xfrm>
          <a:prstGeom prst="round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nchorCtr="0"/>
          <a:p>
            <a:pPr algn="ctr">
              <a:lnSpc>
                <a:spcPct val="100000"/>
              </a:lnSpc>
            </a:pPr>
            <a:r>
              <a:rPr lang="en-US" altLang="zh-CN" sz="4800" b="1">
                <a:latin typeface="Times New Roman" panose="02020603050405020304" charset="0"/>
                <a:cs typeface="Times New Roman" panose="02020603050405020304" charset="0"/>
              </a:rPr>
              <a:t>1. </a:t>
            </a:r>
            <a:r>
              <a:rPr lang="zh-CN" altLang="en-US" sz="4800" b="1">
                <a:latin typeface="微软雅黑" panose="020B0503020204020204" charset="-122"/>
                <a:ea typeface="微软雅黑" panose="020B0503020204020204" charset="-122"/>
              </a:rPr>
              <a:t>论文背景</a:t>
            </a:r>
            <a:r>
              <a:rPr lang="zh-CN" altLang="en-US" sz="4800" b="1">
                <a:latin typeface="微软雅黑" panose="020B0503020204020204" charset="-122"/>
                <a:ea typeface="微软雅黑" panose="020B0503020204020204" charset="-122"/>
              </a:rPr>
              <a:t>意义</a:t>
            </a:r>
            <a:endParaRPr lang="zh-CN" altLang="en-US" sz="4800" b="1">
              <a:latin typeface="微软雅黑" panose="020B0503020204020204" charset="-122"/>
              <a:ea typeface="微软雅黑" panose="020B0503020204020204" charset="-122"/>
            </a:endParaRPr>
          </a:p>
        </p:txBody>
      </p:sp>
      <p:sp>
        <p:nvSpPr>
          <p:cNvPr id="11" name="圆角矩形 10"/>
          <p:cNvSpPr/>
          <p:nvPr/>
        </p:nvSpPr>
        <p:spPr>
          <a:xfrm>
            <a:off x="3651885" y="2655570"/>
            <a:ext cx="5922645" cy="1089660"/>
          </a:xfrm>
          <a:prstGeom prst="round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lnSpc>
                <a:spcPct val="100000"/>
              </a:lnSpc>
            </a:pPr>
            <a:r>
              <a:rPr lang="en-US" altLang="zh-CN" sz="4800" b="1">
                <a:latin typeface="Times New Roman" panose="02020603050405020304" charset="0"/>
                <a:cs typeface="Times New Roman" panose="02020603050405020304" charset="0"/>
              </a:rPr>
              <a:t>2. </a:t>
            </a:r>
            <a:r>
              <a:rPr lang="zh-CN" altLang="en-US" sz="4800" b="1">
                <a:latin typeface="微软雅黑" panose="020B0503020204020204" charset="-122"/>
                <a:ea typeface="微软雅黑" panose="020B0503020204020204" charset="-122"/>
              </a:rPr>
              <a:t>论文研究</a:t>
            </a:r>
            <a:r>
              <a:rPr lang="zh-CN" altLang="en-US" sz="4800" b="1">
                <a:latin typeface="微软雅黑" panose="020B0503020204020204" charset="-122"/>
                <a:ea typeface="微软雅黑" panose="020B0503020204020204" charset="-122"/>
              </a:rPr>
              <a:t>方案</a:t>
            </a:r>
            <a:endParaRPr lang="zh-CN" altLang="en-US" sz="4800" b="1">
              <a:latin typeface="微软雅黑" panose="020B0503020204020204" charset="-122"/>
              <a:ea typeface="微软雅黑" panose="020B0503020204020204" charset="-122"/>
            </a:endParaRPr>
          </a:p>
        </p:txBody>
      </p:sp>
      <p:sp>
        <p:nvSpPr>
          <p:cNvPr id="17" name="圆角矩形 16"/>
          <p:cNvSpPr/>
          <p:nvPr/>
        </p:nvSpPr>
        <p:spPr>
          <a:xfrm>
            <a:off x="3653155" y="3946525"/>
            <a:ext cx="5923915" cy="1089660"/>
          </a:xfrm>
          <a:prstGeom prst="round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lnSpc>
                <a:spcPct val="100000"/>
              </a:lnSpc>
            </a:pPr>
            <a:r>
              <a:rPr lang="en-US" altLang="zh-CN" sz="4800" b="1">
                <a:latin typeface="Times New Roman" panose="02020603050405020304" charset="0"/>
                <a:cs typeface="Times New Roman" panose="02020603050405020304" charset="0"/>
              </a:rPr>
              <a:t>3. </a:t>
            </a:r>
            <a:r>
              <a:rPr lang="zh-CN" altLang="en-US" sz="4800" b="1">
                <a:latin typeface="微软雅黑" panose="020B0503020204020204" charset="-122"/>
                <a:ea typeface="微软雅黑" panose="020B0503020204020204" charset="-122"/>
              </a:rPr>
              <a:t>个人任务</a:t>
            </a:r>
            <a:r>
              <a:rPr lang="zh-CN" altLang="en-US" sz="4800" b="1">
                <a:latin typeface="微软雅黑" panose="020B0503020204020204" charset="-122"/>
                <a:ea typeface="微软雅黑" panose="020B0503020204020204" charset="-122"/>
              </a:rPr>
              <a:t>计划</a:t>
            </a:r>
            <a:endParaRPr lang="zh-CN" altLang="en-US" sz="4800" b="1">
              <a:latin typeface="微软雅黑" panose="020B0503020204020204" charset="-122"/>
              <a:ea typeface="微软雅黑" panose="020B0503020204020204" charset="-122"/>
            </a:endParaRPr>
          </a:p>
        </p:txBody>
      </p:sp>
      <p:sp>
        <p:nvSpPr>
          <p:cNvPr id="18" name="圆角矩形 17"/>
          <p:cNvSpPr/>
          <p:nvPr/>
        </p:nvSpPr>
        <p:spPr>
          <a:xfrm>
            <a:off x="3653155" y="5237480"/>
            <a:ext cx="5925820" cy="1089660"/>
          </a:xfrm>
          <a:prstGeom prst="round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lnSpc>
                <a:spcPct val="100000"/>
              </a:lnSpc>
            </a:pPr>
            <a:r>
              <a:rPr lang="en-US" altLang="zh-CN" sz="4800" b="1">
                <a:latin typeface="Times New Roman" panose="02020603050405020304" charset="0"/>
                <a:cs typeface="Times New Roman" panose="02020603050405020304" charset="0"/>
              </a:rPr>
              <a:t>4. </a:t>
            </a:r>
            <a:r>
              <a:rPr lang="zh-CN" altLang="en-US" sz="4800" b="1">
                <a:latin typeface="微软雅黑" panose="020B0503020204020204" charset="-122"/>
                <a:ea typeface="微软雅黑" panose="020B0503020204020204" charset="-122"/>
              </a:rPr>
              <a:t>主要参考</a:t>
            </a:r>
            <a:r>
              <a:rPr lang="zh-CN" altLang="en-US" sz="4800" b="1">
                <a:latin typeface="微软雅黑" panose="020B0503020204020204" charset="-122"/>
                <a:ea typeface="微软雅黑" panose="020B0503020204020204" charset="-122"/>
              </a:rPr>
              <a:t>文献</a:t>
            </a:r>
            <a:endParaRPr lang="zh-CN" altLang="en-US" sz="4800" b="1">
              <a:latin typeface="微软雅黑" panose="020B0503020204020204" charset="-122"/>
              <a:ea typeface="微软雅黑" panose="020B0503020204020204" charset="-122"/>
            </a:endParaRPr>
          </a:p>
        </p:txBody>
      </p:sp>
      <p:sp>
        <p:nvSpPr>
          <p:cNvPr id="19" name="文本框 18"/>
          <p:cNvSpPr txBox="1"/>
          <p:nvPr/>
        </p:nvSpPr>
        <p:spPr>
          <a:xfrm>
            <a:off x="933450" y="2755900"/>
            <a:ext cx="1536700" cy="2548255"/>
          </a:xfrm>
          <a:prstGeom prst="rect">
            <a:avLst/>
          </a:prstGeom>
          <a:noFill/>
        </p:spPr>
        <p:txBody>
          <a:bodyPr vert="eaVert" wrap="square" rtlCol="0">
            <a:spAutoFit/>
            <a:scene3d>
              <a:camera prst="orthographicFront"/>
              <a:lightRig rig="threePt" dir="t"/>
            </a:scene3d>
          </a:bodyPr>
          <a:p>
            <a:pPr>
              <a:lnSpc>
                <a:spcPct val="100000"/>
              </a:lnSpc>
            </a:pPr>
            <a:r>
              <a:rPr lang="zh-CN" altLang="en-US" sz="8800" b="1">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目录</a:t>
            </a:r>
            <a:endParaRPr lang="zh-CN" altLang="en-US" sz="8800" b="1">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1"/>
          <p:cNvSpPr>
            <a:spLocks noChangeArrowheads="1"/>
          </p:cNvSpPr>
          <p:nvPr/>
        </p:nvSpPr>
        <p:spPr bwMode="gray">
          <a:xfrm>
            <a:off x="249555" y="387350"/>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选题</a:t>
            </a:r>
            <a:r>
              <a:rPr lang="zh-CN" altLang="en-US" sz="2400" b="1" dirty="0">
                <a:solidFill>
                  <a:schemeClr val="bg1"/>
                </a:solidFill>
                <a:latin typeface="微软雅黑" panose="020B0503020204020204" charset="-122"/>
                <a:ea typeface="微软雅黑" panose="020B0503020204020204" charset="-122"/>
              </a:rPr>
              <a:t>背景</a:t>
            </a:r>
            <a:endParaRPr lang="zh-CN" altLang="en-US" sz="2400" b="1" dirty="0">
              <a:solidFill>
                <a:schemeClr val="bg1"/>
              </a:solidFill>
              <a:latin typeface="微软雅黑" panose="020B0503020204020204" charset="-122"/>
              <a:ea typeface="微软雅黑" panose="020B0503020204020204" charset="-122"/>
            </a:endParaRPr>
          </a:p>
        </p:txBody>
      </p:sp>
      <p:sp>
        <p:nvSpPr>
          <p:cNvPr id="32" name="文本框 31"/>
          <p:cNvSpPr txBox="1"/>
          <p:nvPr/>
        </p:nvSpPr>
        <p:spPr>
          <a:xfrm>
            <a:off x="1543685" y="1475740"/>
            <a:ext cx="8841105" cy="4699000"/>
          </a:xfrm>
          <a:prstGeom prst="rect">
            <a:avLst/>
          </a:prstGeom>
          <a:noFill/>
        </p:spPr>
        <p:txBody>
          <a:bodyPr wrap="square" rtlCol="0">
            <a:noAutofit/>
          </a:bodyPr>
          <a:p>
            <a:pPr indent="457200"/>
            <a:endPar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a:p>
            <a:pPr indent="457200">
              <a:lnSpc>
                <a:spcPct val="150000"/>
              </a:lnSpc>
            </a:pPr>
            <a:r>
              <a:rPr lang="zh-CN" altLang="zh-CN"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在知识经济时代，科研成果扮演着国家竞争力和科技进步的关键角色。</a:t>
            </a:r>
            <a:r>
              <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这些成果不仅包括发明专利、研究论文、科技项目成果等，还涵盖了各个领域的创新成果，对经济社会发展具有深远的影响。</a:t>
            </a:r>
            <a:r>
              <a:rPr lang="zh-CN" altLang="zh-CN"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然而</a:t>
            </a:r>
            <a:r>
              <a:rPr lang="zh-CN" altLang="zh-CN"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科研成果的研究效率和转化效率存在着巨大落差。</a:t>
            </a:r>
            <a:r>
              <a:rPr lang="zh-CN" altLang="zh-CN"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随着科技创新的加速，科研成果的交易变得愈发频繁，</a:t>
            </a:r>
            <a:r>
              <a:rPr lang="zh-CN" altLang="zh-CN"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而现有的交易机制却常常面临效率低下、缺乏透明度、知识产权保护不足等问题，严重阻碍了科研成果的有效流通与利用。</a:t>
            </a:r>
            <a:endParaRPr lang="zh-CN" altLang="zh-CN"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grpSp>
        <p:nvGrpSpPr>
          <p:cNvPr id="3" name="组合 2"/>
          <p:cNvGrpSpPr/>
          <p:nvPr/>
        </p:nvGrpSpPr>
        <p:grpSpPr>
          <a:xfrm>
            <a:off x="10935335" y="597535"/>
            <a:ext cx="586740" cy="748665"/>
            <a:chOff x="16650" y="1769"/>
            <a:chExt cx="924" cy="1179"/>
          </a:xfrm>
        </p:grpSpPr>
        <p:sp>
          <p:nvSpPr>
            <p:cNvPr id="9" name="等腰三角形 8"/>
            <p:cNvSpPr/>
            <p:nvPr/>
          </p:nvSpPr>
          <p:spPr>
            <a:xfrm rot="4308203">
              <a:off x="17233" y="2607"/>
              <a:ext cx="367" cy="316"/>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等腰三角形 9"/>
            <p:cNvSpPr/>
            <p:nvPr/>
          </p:nvSpPr>
          <p:spPr>
            <a:xfrm rot="11637754">
              <a:off x="16650" y="1769"/>
              <a:ext cx="513" cy="442"/>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1"/>
          <p:cNvSpPr>
            <a:spLocks noChangeArrowheads="1"/>
          </p:cNvSpPr>
          <p:nvPr/>
        </p:nvSpPr>
        <p:spPr bwMode="gray">
          <a:xfrm>
            <a:off x="347345" y="387350"/>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选题</a:t>
            </a:r>
            <a:r>
              <a:rPr lang="zh-CN" altLang="en-US" sz="2400" b="1" dirty="0">
                <a:solidFill>
                  <a:schemeClr val="bg1"/>
                </a:solidFill>
                <a:latin typeface="微软雅黑" panose="020B0503020204020204" charset="-122"/>
                <a:ea typeface="微软雅黑" panose="020B0503020204020204" charset="-122"/>
              </a:rPr>
              <a:t>背景</a:t>
            </a:r>
            <a:endParaRPr lang="zh-CN" altLang="en-US" sz="2400" b="1" dirty="0">
              <a:solidFill>
                <a:schemeClr val="bg1"/>
              </a:solidFill>
              <a:latin typeface="微软雅黑" panose="020B0503020204020204" charset="-122"/>
              <a:ea typeface="微软雅黑" panose="020B0503020204020204" charset="-122"/>
            </a:endParaRPr>
          </a:p>
        </p:txBody>
      </p:sp>
      <p:grpSp>
        <p:nvGrpSpPr>
          <p:cNvPr id="3" name="组合 2"/>
          <p:cNvGrpSpPr/>
          <p:nvPr/>
        </p:nvGrpSpPr>
        <p:grpSpPr>
          <a:xfrm>
            <a:off x="10935335" y="597535"/>
            <a:ext cx="586740" cy="748665"/>
            <a:chOff x="16650" y="1769"/>
            <a:chExt cx="924" cy="1179"/>
          </a:xfrm>
        </p:grpSpPr>
        <p:sp>
          <p:nvSpPr>
            <p:cNvPr id="9" name="等腰三角形 8"/>
            <p:cNvSpPr/>
            <p:nvPr/>
          </p:nvSpPr>
          <p:spPr>
            <a:xfrm rot="4308203">
              <a:off x="17233" y="2607"/>
              <a:ext cx="367" cy="316"/>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等腰三角形 9"/>
            <p:cNvSpPr/>
            <p:nvPr/>
          </p:nvSpPr>
          <p:spPr>
            <a:xfrm rot="11637754">
              <a:off x="16650" y="1769"/>
              <a:ext cx="513" cy="442"/>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pic>
        <p:nvPicPr>
          <p:cNvPr id="101" name="图片 100"/>
          <p:cNvPicPr/>
          <p:nvPr/>
        </p:nvPicPr>
        <p:blipFill>
          <a:blip r:embed="rId1"/>
          <a:stretch>
            <a:fillRect/>
          </a:stretch>
        </p:blipFill>
        <p:spPr>
          <a:xfrm>
            <a:off x="288290" y="1783715"/>
            <a:ext cx="5367020" cy="3702685"/>
          </a:xfrm>
          <a:prstGeom prst="rect">
            <a:avLst/>
          </a:prstGeom>
          <a:noFill/>
          <a:ln w="9525">
            <a:noFill/>
          </a:ln>
        </p:spPr>
      </p:pic>
      <p:sp>
        <p:nvSpPr>
          <p:cNvPr id="2" name="文本框 1"/>
          <p:cNvSpPr txBox="1"/>
          <p:nvPr/>
        </p:nvSpPr>
        <p:spPr>
          <a:xfrm>
            <a:off x="5828030" y="1722120"/>
            <a:ext cx="5617845" cy="4079875"/>
          </a:xfrm>
          <a:prstGeom prst="rect">
            <a:avLst/>
          </a:prstGeom>
          <a:noFill/>
        </p:spPr>
        <p:txBody>
          <a:bodyPr wrap="square" rtlCol="0">
            <a:noAutofit/>
          </a:bodyPr>
          <a:p>
            <a:pPr indent="457200"/>
            <a:r>
              <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市场规模日益扩大的区块链技术，作为一种创新的去中心化分布式数据库技术，为解决上述问题提供了新的思路。</a:t>
            </a:r>
            <a:endPar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a:p>
            <a:pPr indent="457200"/>
            <a:endPar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a:p>
            <a:pPr indent="457200"/>
            <a:r>
              <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特别是联盟链，作为区块链的一种特殊形式，由特定组织或实体集体维护，结合了公有链的透明度和私有链的高效性，具有广泛的应用场景，如金融、物流、医疗和供应链管理</a:t>
            </a:r>
            <a:r>
              <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等，展现了其跨领域的潜力。</a:t>
            </a:r>
            <a:endPar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1"/>
          <p:cNvSpPr>
            <a:spLocks noChangeArrowheads="1"/>
          </p:cNvSpPr>
          <p:nvPr/>
        </p:nvSpPr>
        <p:spPr bwMode="gray">
          <a:xfrm>
            <a:off x="316865" y="285115"/>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选题</a:t>
            </a:r>
            <a:r>
              <a:rPr lang="zh-CN" altLang="en-US" sz="2400" b="1" dirty="0">
                <a:solidFill>
                  <a:schemeClr val="bg1"/>
                </a:solidFill>
                <a:latin typeface="微软雅黑" panose="020B0503020204020204" charset="-122"/>
                <a:ea typeface="微软雅黑" panose="020B0503020204020204" charset="-122"/>
              </a:rPr>
              <a:t>意义</a:t>
            </a:r>
            <a:endParaRPr lang="zh-CN" altLang="en-US" sz="2400" b="1" dirty="0">
              <a:solidFill>
                <a:schemeClr val="bg1"/>
              </a:solidFill>
              <a:latin typeface="微软雅黑" panose="020B0503020204020204" charset="-122"/>
              <a:ea typeface="微软雅黑" panose="020B0503020204020204" charset="-122"/>
            </a:endParaRPr>
          </a:p>
        </p:txBody>
      </p:sp>
      <p:sp>
        <p:nvSpPr>
          <p:cNvPr id="16" name="等腰三角形 15"/>
          <p:cNvSpPr/>
          <p:nvPr/>
        </p:nvSpPr>
        <p:spPr>
          <a:xfrm rot="11637754">
            <a:off x="553632" y="4475308"/>
            <a:ext cx="325540" cy="280638"/>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21" name="等腰三角形 20"/>
          <p:cNvSpPr/>
          <p:nvPr/>
        </p:nvSpPr>
        <p:spPr>
          <a:xfrm rot="20988204">
            <a:off x="1068974" y="4875227"/>
            <a:ext cx="232730" cy="200629"/>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 name="组合 2"/>
          <p:cNvGrpSpPr/>
          <p:nvPr/>
        </p:nvGrpSpPr>
        <p:grpSpPr>
          <a:xfrm>
            <a:off x="10364470" y="948055"/>
            <a:ext cx="586740" cy="748665"/>
            <a:chOff x="16650" y="1769"/>
            <a:chExt cx="924" cy="1179"/>
          </a:xfrm>
        </p:grpSpPr>
        <p:sp>
          <p:nvSpPr>
            <p:cNvPr id="9" name="等腰三角形 8"/>
            <p:cNvSpPr/>
            <p:nvPr/>
          </p:nvSpPr>
          <p:spPr>
            <a:xfrm rot="4308203">
              <a:off x="17233" y="2607"/>
              <a:ext cx="367" cy="316"/>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等腰三角形 9"/>
            <p:cNvSpPr/>
            <p:nvPr/>
          </p:nvSpPr>
          <p:spPr>
            <a:xfrm rot="11637754">
              <a:off x="16650" y="1769"/>
              <a:ext cx="513" cy="442"/>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sp>
        <p:nvSpPr>
          <p:cNvPr id="2" name="文本框 1"/>
          <p:cNvSpPr txBox="1"/>
          <p:nvPr/>
        </p:nvSpPr>
        <p:spPr>
          <a:xfrm>
            <a:off x="1800860" y="1438275"/>
            <a:ext cx="8132445" cy="4132580"/>
          </a:xfrm>
          <a:prstGeom prst="rect">
            <a:avLst/>
          </a:prstGeom>
          <a:noFill/>
        </p:spPr>
        <p:txBody>
          <a:bodyPr wrap="square" rtlCol="0">
            <a:noAutofit/>
          </a:bodyPr>
          <a:p>
            <a:pPr indent="457200"/>
            <a:r>
              <a:rPr lang="zh-CN" altLang="zh-CN" sz="28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sym typeface="+mn-ea"/>
              </a:rPr>
              <a:t>本论文将要设计与实现的</a:t>
            </a:r>
            <a:r>
              <a:rPr lang="zh-CN" altLang="zh-CN" sz="28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系统能够</a:t>
            </a:r>
            <a:r>
              <a:rPr lang="zh-CN" altLang="zh-CN" sz="28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为科研成果的保护、流通和应用提供全新的解决方案</a:t>
            </a:r>
            <a:r>
              <a:rPr lang="zh-CN" altLang="zh-CN" sz="28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具有重要的理论和实践意义。通过区块链技术，可以实现科研成果交易的自动化和智能化，减少中介环节，提高交易效率和透明度，从而加速科研成果的流通和应用。区块链的不可篡改性能够有效保护科研成果的原创性和所有权，防止知识产权的侵犯和滥用，为创新者提供更强有力的保护。</a:t>
            </a:r>
            <a:endParaRPr lang="zh-CN" altLang="zh-CN" sz="28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正方形 61"/>
          <p:cNvSpPr/>
          <p:nvPr/>
        </p:nvSpPr>
        <p:spPr>
          <a:xfrm>
            <a:off x="190198" y="6357886"/>
            <a:ext cx="11811594" cy="185448"/>
          </a:xfrm>
          <a:prstGeom prst="rect">
            <a:avLst/>
          </a:prstGeom>
          <a:solidFill>
            <a:schemeClr val="bg1">
              <a:alpha val="36000"/>
            </a:schemeClr>
          </a:solidFill>
          <a:ln w="9525">
            <a:noFill/>
          </a:ln>
        </p:spPr>
        <p:txBody>
          <a:bodyPr anchor="ctr" anchorCtr="0"/>
          <a:lstStyle/>
          <a:p>
            <a:endParaRPr lang="zh-CN" altLang="zh-CN" sz="1795" dirty="0">
              <a:latin typeface="Arial" panose="020B0604020202020204" pitchFamily="34" charset="0"/>
            </a:endParaRPr>
          </a:p>
        </p:txBody>
      </p:sp>
      <p:sp>
        <p:nvSpPr>
          <p:cNvPr id="14" name="文本1"/>
          <p:cNvSpPr>
            <a:spLocks noChangeArrowheads="1"/>
          </p:cNvSpPr>
          <p:nvPr>
            <p:custDataLst>
              <p:tags r:id="rId1"/>
            </p:custDataLst>
          </p:nvPr>
        </p:nvSpPr>
        <p:spPr bwMode="gray">
          <a:xfrm>
            <a:off x="465455" y="1194435"/>
            <a:ext cx="6630670" cy="5163185"/>
          </a:xfrm>
          <a:prstGeom prst="roundRect">
            <a:avLst>
              <a:gd name="adj" fmla="val 11505"/>
            </a:avLst>
          </a:prstGeom>
          <a:solidFill>
            <a:schemeClr val="bg2"/>
          </a:solidFill>
          <a:ln w="25400" cap="flat" cmpd="sng" algn="ctr">
            <a:solidFill>
              <a:schemeClr val="bg1">
                <a:alpha val="75000"/>
              </a:schemeClr>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57200" algn="just">
              <a:lnSpc>
                <a:spcPct val="120000"/>
              </a:lnSpc>
              <a:spcAft>
                <a:spcPts val="1200"/>
              </a:spcAft>
            </a:pPr>
            <a:endPar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区块链技术发展迅速，应用场景广泛。</a:t>
            </a:r>
            <a:endPar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崔茗莉</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等（2024）指出</a:t>
            </a:r>
            <a:r>
              <a:rPr lang="zh-CN" altLang="en-US" b="1" dirty="0">
                <a:solidFill>
                  <a:schemeClr val="tx1"/>
                </a:solidFill>
                <a:latin typeface="Arial" panose="020B0604020202020204" pitchFamily="34" charset="0"/>
                <a:ea typeface="微软雅黑" panose="020B0503020204020204" charset="-122"/>
                <a:cs typeface="Arial" panose="020B0604020202020204" pitchFamily="34" charset="0"/>
              </a:rPr>
              <a:t>区块链技术与可再生能源链接</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可以实现能源流和信息流的融合，碳达峰、碳中和目标的提出为二者的融合发展提供了新的机遇与方向。</a:t>
            </a:r>
            <a:endPar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闫志强</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等（</a:t>
            </a:r>
            <a:r>
              <a:rPr lang="en-US" altLang="zh-CN"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2023</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）提出</a:t>
            </a:r>
            <a:r>
              <a:rPr lang="zh-CN" altLang="en-US" b="1" dirty="0">
                <a:solidFill>
                  <a:schemeClr val="tx1"/>
                </a:solidFill>
                <a:latin typeface="Arial" panose="020B0604020202020204" pitchFamily="34" charset="0"/>
                <a:ea typeface="微软雅黑" panose="020B0503020204020204" charset="-122"/>
                <a:cs typeface="Arial" panose="020B0604020202020204" pitchFamily="34" charset="0"/>
              </a:rPr>
              <a:t>业务流程管理与区块链的结合</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：增加了业务流程与区块链结合的灵活性，兼顾了区块链的安全透明性和业务流程的性能。</a:t>
            </a:r>
            <a:endPar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董敏</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等（2023）探索了</a:t>
            </a:r>
            <a:r>
              <a:rPr lang="zh-CN" altLang="en-US" b="1" dirty="0">
                <a:solidFill>
                  <a:schemeClr val="tx1"/>
                </a:solidFill>
                <a:latin typeface="Arial" panose="020B0604020202020204" pitchFamily="34" charset="0"/>
                <a:ea typeface="微软雅黑" panose="020B0503020204020204" charset="-122"/>
                <a:cs typeface="Arial" panose="020B0604020202020204" pitchFamily="34" charset="0"/>
              </a:rPr>
              <a:t>区块链技术与项目管理相结合</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的可行性,为推动军工项目数字化管理和实践提供参考。</a:t>
            </a:r>
            <a:endPar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冉从敬</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等（2024）基于技术赋能视角，以知识产权生命周期、知识产权生态系统为理论基础，基于TOE框架探析</a:t>
            </a:r>
            <a:r>
              <a:rPr lang="zh-CN" altLang="en-US" b="1" dirty="0">
                <a:solidFill>
                  <a:schemeClr val="tx1"/>
                </a:solidFill>
                <a:latin typeface="Arial" panose="020B0604020202020204" pitchFamily="34" charset="0"/>
                <a:ea typeface="微软雅黑" panose="020B0503020204020204" charset="-122"/>
                <a:cs typeface="Arial" panose="020B0604020202020204" pitchFamily="34" charset="0"/>
              </a:rPr>
              <a:t>区块链与知识产权的逻辑适配</a:t>
            </a:r>
            <a:r>
              <a:rPr lang="zh-CN" altLang="en-US" dirty="0">
                <a:solidFill>
                  <a:schemeClr val="tx1"/>
                </a:solidFill>
                <a:latin typeface="Arial" panose="020B0604020202020204" pitchFamily="34" charset="0"/>
                <a:ea typeface="微软雅黑" panose="020B0503020204020204" charset="-122"/>
                <a:cs typeface="Arial" panose="020B0604020202020204" pitchFamily="34" charset="0"/>
              </a:rPr>
              <a:t>。</a:t>
            </a:r>
            <a:endPar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endPar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p:txBody>
      </p:sp>
      <p:sp>
        <p:nvSpPr>
          <p:cNvPr id="2" name="文本1"/>
          <p:cNvSpPr>
            <a:spLocks noChangeArrowheads="1"/>
          </p:cNvSpPr>
          <p:nvPr>
            <p:custDataLst>
              <p:tags r:id="rId2"/>
            </p:custDataLst>
          </p:nvPr>
        </p:nvSpPr>
        <p:spPr bwMode="gray">
          <a:xfrm>
            <a:off x="7882890" y="1194435"/>
            <a:ext cx="3477260" cy="5162550"/>
          </a:xfrm>
          <a:prstGeom prst="roundRect">
            <a:avLst>
              <a:gd name="adj" fmla="val 11505"/>
            </a:avLst>
          </a:prstGeom>
          <a:solidFill>
            <a:schemeClr val="bg2"/>
          </a:solidFill>
          <a:ln w="25400" cap="flat" cmpd="sng" algn="ctr">
            <a:solidFill>
              <a:schemeClr val="bg1">
                <a:alpha val="75000"/>
              </a:schemeClr>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57200" algn="just">
              <a:lnSpc>
                <a:spcPct val="120000"/>
              </a:lnSpc>
              <a:spcAft>
                <a:spcPts val="1200"/>
              </a:spcAft>
            </a:pP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但是区块链技术在应用时仍存在一些问题，</a:t>
            </a:r>
            <a:r>
              <a:rPr lang="zh-CN" altLang="en-US"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孙国梓</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等（2024）重点对区块链交易中的账户地址、交易内容、网络节点、节点通信进行隐私安全分析，指出区块链上存在的隐私保障缺陷限制其发展，并造成一定的风险。</a:t>
            </a:r>
            <a:r>
              <a:rPr lang="zh-CN" altLang="en-US"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何沛军和郭志远</a:t>
            </a:r>
            <a:r>
              <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（2024）指出区块链下的个人信息权需要进行重塑，可从个人信息更正权、删除权的新涵义、被遗忘权的全面确立以及可携带权的新形式三个方面展开。</a:t>
            </a:r>
            <a:endParaRPr lang="zh-CN" altLang="en-US"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p:txBody>
      </p:sp>
      <p:sp>
        <p:nvSpPr>
          <p:cNvPr id="27" name="标题1"/>
          <p:cNvSpPr>
            <a:spLocks noChangeArrowheads="1"/>
          </p:cNvSpPr>
          <p:nvPr/>
        </p:nvSpPr>
        <p:spPr bwMode="gray">
          <a:xfrm>
            <a:off x="316865" y="285115"/>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国内外研究</a:t>
            </a:r>
            <a:r>
              <a:rPr lang="zh-CN" altLang="en-US" sz="2400" b="1" dirty="0">
                <a:solidFill>
                  <a:schemeClr val="bg1"/>
                </a:solidFill>
                <a:latin typeface="微软雅黑" panose="020B0503020204020204" charset="-122"/>
                <a:ea typeface="微软雅黑" panose="020B0503020204020204" charset="-122"/>
              </a:rPr>
              <a:t>现状</a:t>
            </a:r>
            <a:endParaRPr lang="zh-CN" altLang="en-US" sz="2400" b="1" dirty="0">
              <a:solidFill>
                <a:schemeClr val="bg1"/>
              </a:solidFill>
              <a:latin typeface="微软雅黑" panose="020B0503020204020204" charset="-122"/>
              <a:ea typeface="微软雅黑" panose="020B0503020204020204" charset="-122"/>
            </a:endParaRPr>
          </a:p>
        </p:txBody>
      </p:sp>
    </p:spTree>
  </p:cSld>
  <p:clrMapOvr>
    <a:masterClrMapping/>
  </p:clrMapOvr>
  <p:transition/>
  <p:timing>
    <p:tnLst>
      <p:par>
        <p:cTn id="1" dur="indefinite" restart="never" nodeType="tmRoot"/>
      </p:par>
    </p:tnLst>
    <p:bldLst>
      <p:bldP spid="14"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正方形 61"/>
          <p:cNvSpPr/>
          <p:nvPr/>
        </p:nvSpPr>
        <p:spPr>
          <a:xfrm>
            <a:off x="190198" y="6357886"/>
            <a:ext cx="11811594" cy="185448"/>
          </a:xfrm>
          <a:prstGeom prst="rect">
            <a:avLst/>
          </a:prstGeom>
          <a:solidFill>
            <a:schemeClr val="bg1">
              <a:alpha val="36000"/>
            </a:schemeClr>
          </a:solidFill>
          <a:ln w="9525">
            <a:noFill/>
          </a:ln>
        </p:spPr>
        <p:txBody>
          <a:bodyPr anchor="ctr" anchorCtr="0"/>
          <a:lstStyle/>
          <a:p>
            <a:endParaRPr lang="zh-CN" altLang="zh-CN" sz="1795" dirty="0">
              <a:latin typeface="Arial" panose="020B0604020202020204" pitchFamily="34" charset="0"/>
            </a:endParaRPr>
          </a:p>
        </p:txBody>
      </p:sp>
      <p:sp>
        <p:nvSpPr>
          <p:cNvPr id="14" name="文本1"/>
          <p:cNvSpPr>
            <a:spLocks noChangeArrowheads="1"/>
          </p:cNvSpPr>
          <p:nvPr>
            <p:custDataLst>
              <p:tags r:id="rId1"/>
            </p:custDataLst>
          </p:nvPr>
        </p:nvSpPr>
        <p:spPr bwMode="gray">
          <a:xfrm>
            <a:off x="430530" y="1026795"/>
            <a:ext cx="11330940" cy="5516245"/>
          </a:xfrm>
          <a:prstGeom prst="roundRect">
            <a:avLst>
              <a:gd name="adj" fmla="val 11505"/>
            </a:avLst>
          </a:prstGeom>
          <a:solidFill>
            <a:schemeClr val="bg2"/>
          </a:solidFill>
          <a:ln w="25400" cap="flat" cmpd="sng" algn="ctr">
            <a:solidFill>
              <a:schemeClr val="bg1">
                <a:alpha val="75000"/>
              </a:schemeClr>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57200" algn="just">
              <a:lnSpc>
                <a:spcPct val="120000"/>
              </a:lnSpc>
              <a:spcAft>
                <a:spcPts val="1200"/>
              </a:spcAft>
            </a:pPr>
            <a:r>
              <a:rPr lang="zh-CN" altLang="en-US" sz="1600"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李烨</a:t>
            </a:r>
            <a:r>
              <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（2023）分析了基于传媒业的区块链技术驱动下科技成果转化研究，他指出区块链技术使得科技成果转化更加透明、去中心化，有效降低了沟通成本和不信任问题，推动了跨行业、跨地区的科技成果共享与合作。</a:t>
            </a:r>
            <a:endPar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sz="1600"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陈婧</a:t>
            </a:r>
            <a:r>
              <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等（2022）选择以陶瓷产业的科技成果转化为研究对象，对区块链技术在科技成果转化中涉及商业秘密保护、成果完成人（团队）收益保障、产品防伪验证中的应用方式进行深入研究。</a:t>
            </a:r>
            <a:endPar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sz="1600"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曹亮</a:t>
            </a:r>
            <a:r>
              <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等（2023）研究并设计了基于区块链的高校科研信用管理系统，从科研信用系统建设定位与实施、科研信用数据采集与管理、科研信用评估指标与模型构建３个方面提出了建设方案。</a:t>
            </a:r>
            <a:endPar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sz="1600"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杜涛和杨朔</a:t>
            </a:r>
            <a:r>
              <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2021）提出了基于区块链技术的科技成果转化平台的创建与运行模式。在平台运行主体方面，政府主导平台搭建并进行监管，科研主体和企业通过平台发布供需信息，实现科技成果的交易与服务，所有信息上链，实现了公开透明和政府监管。</a:t>
            </a:r>
            <a:endPar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sz="1600"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李飞和申玉霞</a:t>
            </a:r>
            <a:r>
              <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（2021）基于科研成果转移和转化过程中出现的信息泄露及丢失、转移不畅、联络受阻、服务不到位的问题，致力于构建更安全，更智能的科研成果转换平台。</a:t>
            </a:r>
            <a:endPar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sz="1600"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张雪媛</a:t>
            </a:r>
            <a:r>
              <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等(2022)提出了基于区块链技术的科学实验数据协同管理系统的架构和运行方式。在架构方面，作者选择了联盟链作为基础区块链类型，以确保数据安全性和共识机制下的数据审核与更新。</a:t>
            </a:r>
            <a:endPar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a:p>
            <a:pPr indent="457200" algn="just">
              <a:lnSpc>
                <a:spcPct val="120000"/>
              </a:lnSpc>
              <a:spcAft>
                <a:spcPts val="1200"/>
              </a:spcAft>
            </a:pPr>
            <a:r>
              <a:rPr lang="zh-CN" altLang="en-US" sz="1600"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Wang</a:t>
            </a:r>
            <a:r>
              <a:rPr lang="en-US" altLang="zh-CN" sz="1600" b="1"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 et al. </a:t>
            </a:r>
            <a:r>
              <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rPr>
              <a:t>(2022)设计了一个基于区块链的高校科技成果交易和知识共享的系统架构，提出了一个信任优化的共识算法C-DPoS，用于保护区块链上的数据，并降低恶意节点的影响。</a:t>
            </a:r>
            <a:endParaRPr lang="zh-CN" altLang="en-US" sz="1600" dirty="0">
              <a:solidFill>
                <a:schemeClr val="accent5">
                  <a:lumMod val="50000"/>
                </a:schemeClr>
              </a:solidFill>
              <a:latin typeface="Arial" panose="020B0604020202020204" pitchFamily="34" charset="0"/>
              <a:ea typeface="微软雅黑" panose="020B0503020204020204" charset="-122"/>
              <a:cs typeface="Arial" panose="020B0604020202020204" pitchFamily="34" charset="0"/>
            </a:endParaRPr>
          </a:p>
        </p:txBody>
      </p:sp>
      <p:sp>
        <p:nvSpPr>
          <p:cNvPr id="27" name="标题1"/>
          <p:cNvSpPr>
            <a:spLocks noChangeArrowheads="1"/>
          </p:cNvSpPr>
          <p:nvPr/>
        </p:nvSpPr>
        <p:spPr bwMode="gray">
          <a:xfrm>
            <a:off x="316865" y="190500"/>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国内外研究</a:t>
            </a:r>
            <a:r>
              <a:rPr lang="zh-CN" altLang="en-US" sz="2400" b="1" dirty="0">
                <a:solidFill>
                  <a:schemeClr val="bg1"/>
                </a:solidFill>
                <a:latin typeface="微软雅黑" panose="020B0503020204020204" charset="-122"/>
                <a:ea typeface="微软雅黑" panose="020B0503020204020204" charset="-122"/>
              </a:rPr>
              <a:t>现状</a:t>
            </a:r>
            <a:endParaRPr lang="zh-CN" altLang="en-US" sz="2400" b="1" dirty="0">
              <a:solidFill>
                <a:schemeClr val="bg1"/>
              </a:solidFill>
              <a:latin typeface="微软雅黑" panose="020B0503020204020204" charset="-122"/>
              <a:ea typeface="微软雅黑" panose="020B0503020204020204" charset="-122"/>
            </a:endParaRPr>
          </a:p>
        </p:txBody>
      </p:sp>
    </p:spTree>
  </p:cSld>
  <p:clrMapOvr>
    <a:masterClrMapping/>
  </p:clrMapOvr>
  <p:transition/>
  <p:timing>
    <p:tnLst>
      <p:par>
        <p:cTn id="1" dur="indefinite" restart="never" nodeType="tmRoot"/>
      </p:par>
    </p:tnLst>
    <p:bldLst>
      <p:bldP spid="14"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1"/>
          <p:cNvSpPr>
            <a:spLocks noChangeArrowheads="1"/>
          </p:cNvSpPr>
          <p:nvPr/>
        </p:nvSpPr>
        <p:spPr bwMode="gray">
          <a:xfrm>
            <a:off x="347345" y="387350"/>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研究</a:t>
            </a:r>
            <a:r>
              <a:rPr lang="zh-CN" altLang="en-US" sz="2400" b="1" dirty="0">
                <a:solidFill>
                  <a:schemeClr val="bg1"/>
                </a:solidFill>
                <a:latin typeface="微软雅黑" panose="020B0503020204020204" charset="-122"/>
                <a:ea typeface="微软雅黑" panose="020B0503020204020204" charset="-122"/>
              </a:rPr>
              <a:t>目标</a:t>
            </a:r>
            <a:endParaRPr lang="zh-CN" altLang="en-US" sz="2400" b="1" dirty="0">
              <a:solidFill>
                <a:schemeClr val="bg1"/>
              </a:solidFill>
              <a:latin typeface="微软雅黑" panose="020B0503020204020204" charset="-122"/>
              <a:ea typeface="微软雅黑" panose="020B0503020204020204" charset="-122"/>
            </a:endParaRPr>
          </a:p>
        </p:txBody>
      </p:sp>
      <p:sp>
        <p:nvSpPr>
          <p:cNvPr id="16" name="等腰三角形 15"/>
          <p:cNvSpPr/>
          <p:nvPr/>
        </p:nvSpPr>
        <p:spPr>
          <a:xfrm rot="11637754">
            <a:off x="553632" y="4475308"/>
            <a:ext cx="325540" cy="280638"/>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21" name="等腰三角形 20"/>
          <p:cNvSpPr/>
          <p:nvPr/>
        </p:nvSpPr>
        <p:spPr>
          <a:xfrm rot="20988204">
            <a:off x="1068974" y="4875227"/>
            <a:ext cx="232730" cy="200629"/>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 name="组合 2"/>
          <p:cNvGrpSpPr/>
          <p:nvPr/>
        </p:nvGrpSpPr>
        <p:grpSpPr>
          <a:xfrm>
            <a:off x="10935335" y="597535"/>
            <a:ext cx="586740" cy="748665"/>
            <a:chOff x="16650" y="1769"/>
            <a:chExt cx="924" cy="1179"/>
          </a:xfrm>
        </p:grpSpPr>
        <p:sp>
          <p:nvSpPr>
            <p:cNvPr id="9" name="等腰三角形 8"/>
            <p:cNvSpPr/>
            <p:nvPr/>
          </p:nvSpPr>
          <p:spPr>
            <a:xfrm rot="4308203">
              <a:off x="17233" y="2607"/>
              <a:ext cx="367" cy="316"/>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等腰三角形 9"/>
            <p:cNvSpPr/>
            <p:nvPr/>
          </p:nvSpPr>
          <p:spPr>
            <a:xfrm rot="11637754">
              <a:off x="16650" y="1769"/>
              <a:ext cx="513" cy="442"/>
            </a:xfrm>
            <a:prstGeom prst="triangle">
              <a:avLst/>
            </a:prstGeom>
            <a:solidFill>
              <a:srgbClr val="0E6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sp>
        <p:nvSpPr>
          <p:cNvPr id="2" name="文本框 1"/>
          <p:cNvSpPr txBox="1"/>
          <p:nvPr/>
        </p:nvSpPr>
        <p:spPr>
          <a:xfrm>
            <a:off x="1637030" y="1489075"/>
            <a:ext cx="8239125" cy="3368040"/>
          </a:xfrm>
          <a:prstGeom prst="rect">
            <a:avLst/>
          </a:prstGeom>
          <a:noFill/>
        </p:spPr>
        <p:txBody>
          <a:bodyPr wrap="square" rtlCol="0">
            <a:noAutofit/>
          </a:bodyPr>
          <a:p>
            <a:pPr indent="457200">
              <a:lnSpc>
                <a:spcPct val="150000"/>
              </a:lnSpc>
            </a:pPr>
            <a:r>
              <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本论文的研究目标是设计并实现一个基于区块链的科研成果可信转化协同管理系统，</a:t>
            </a:r>
            <a:r>
              <a:rPr lang="zh-CN" altLang="zh-CN" sz="2400" b="1"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使其能够处理科研成果从发布、审核、交易到跟踪管理的全过程。</a:t>
            </a:r>
            <a:r>
              <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通过区块链技术确保数据的不可篡改性和透明度，提高科研成果管理的效率和信任度，实现科研成果信息的快速共享和准确追踪，优化成果转化流程。</a:t>
            </a:r>
            <a:endParaRPr lang="zh-CN" altLang="zh-CN" sz="2400" dirty="0">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流程图: 可选过程 1"/>
          <p:cNvSpPr/>
          <p:nvPr/>
        </p:nvSpPr>
        <p:spPr>
          <a:xfrm>
            <a:off x="208280" y="1061720"/>
            <a:ext cx="3689350" cy="2696845"/>
          </a:xfrm>
          <a:prstGeom prst="flowChartAlternateProcess">
            <a:avLst/>
          </a:prstGeom>
          <a:solidFill>
            <a:schemeClr val="bg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4000" b="1">
                <a:solidFill>
                  <a:schemeClr val="accent5">
                    <a:lumMod val="50000"/>
                  </a:schemeClr>
                </a:solidFill>
              </a:rPr>
              <a:t>1.</a:t>
            </a:r>
            <a:r>
              <a:rPr lang="zh-CN" altLang="en-US" sz="3200" b="1">
                <a:solidFill>
                  <a:schemeClr val="accent5">
                    <a:lumMod val="50000"/>
                  </a:schemeClr>
                </a:solidFill>
                <a:latin typeface="微软雅黑" panose="020B0503020204020204" charset="-122"/>
                <a:ea typeface="微软雅黑" panose="020B0503020204020204" charset="-122"/>
              </a:rPr>
              <a:t>绪论</a:t>
            </a:r>
            <a:endParaRPr lang="zh-CN" altLang="en-US" sz="2400" b="1">
              <a:solidFill>
                <a:schemeClr val="accent5">
                  <a:lumMod val="50000"/>
                </a:schemeClr>
              </a:solidFill>
              <a:latin typeface="微软雅黑" panose="020B0503020204020204" charset="-122"/>
              <a:ea typeface="微软雅黑" panose="020B0503020204020204" charset="-122"/>
            </a:endParaRPr>
          </a:p>
          <a:p>
            <a:pPr algn="l"/>
            <a:r>
              <a:rPr lang="zh-CN" altLang="en-US" b="1">
                <a:solidFill>
                  <a:schemeClr val="accent5">
                    <a:lumMod val="50000"/>
                  </a:schemeClr>
                </a:solidFill>
              </a:rPr>
              <a:t>1.1</a:t>
            </a:r>
            <a:r>
              <a:rPr lang="en-US" altLang="zh-CN" b="1">
                <a:solidFill>
                  <a:schemeClr val="accent5">
                    <a:lumMod val="50000"/>
                  </a:schemeClr>
                </a:solidFill>
              </a:rPr>
              <a:t> </a:t>
            </a:r>
            <a:r>
              <a:rPr lang="zh-CN" altLang="en-US" b="1">
                <a:solidFill>
                  <a:schemeClr val="accent5">
                    <a:lumMod val="50000"/>
                  </a:schemeClr>
                </a:solidFill>
              </a:rPr>
              <a:t>研究背景及意义</a:t>
            </a:r>
            <a:endParaRPr lang="zh-CN" altLang="en-US" b="1">
              <a:solidFill>
                <a:schemeClr val="accent5">
                  <a:lumMod val="50000"/>
                </a:schemeClr>
              </a:solidFill>
            </a:endParaRPr>
          </a:p>
          <a:p>
            <a:pPr algn="l"/>
            <a:r>
              <a:rPr lang="zh-CN" altLang="en-US" b="1">
                <a:solidFill>
                  <a:schemeClr val="accent5">
                    <a:lumMod val="50000"/>
                  </a:schemeClr>
                </a:solidFill>
              </a:rPr>
              <a:t>1.2</a:t>
            </a:r>
            <a:r>
              <a:rPr lang="en-US" altLang="zh-CN" b="1">
                <a:solidFill>
                  <a:schemeClr val="accent5">
                    <a:lumMod val="50000"/>
                  </a:schemeClr>
                </a:solidFill>
              </a:rPr>
              <a:t> </a:t>
            </a:r>
            <a:r>
              <a:rPr lang="zh-CN" altLang="en-US" b="1">
                <a:solidFill>
                  <a:schemeClr val="accent5">
                    <a:lumMod val="50000"/>
                  </a:schemeClr>
                </a:solidFill>
              </a:rPr>
              <a:t>国内外研究现状和发展趋势</a:t>
            </a:r>
            <a:endParaRPr lang="zh-CN" altLang="en-US" b="1">
              <a:solidFill>
                <a:schemeClr val="accent5">
                  <a:lumMod val="50000"/>
                </a:schemeClr>
              </a:solidFill>
            </a:endParaRPr>
          </a:p>
          <a:p>
            <a:pPr algn="l"/>
            <a:r>
              <a:rPr lang="zh-CN" altLang="en-US" b="1">
                <a:solidFill>
                  <a:schemeClr val="accent5">
                    <a:lumMod val="50000"/>
                  </a:schemeClr>
                </a:solidFill>
              </a:rPr>
              <a:t>1.3</a:t>
            </a:r>
            <a:r>
              <a:rPr lang="en-US" altLang="zh-CN" b="1">
                <a:solidFill>
                  <a:schemeClr val="accent5">
                    <a:lumMod val="50000"/>
                  </a:schemeClr>
                </a:solidFill>
              </a:rPr>
              <a:t> </a:t>
            </a:r>
            <a:r>
              <a:rPr lang="zh-CN" altLang="en-US" b="1">
                <a:solidFill>
                  <a:schemeClr val="accent5">
                    <a:lumMod val="50000"/>
                  </a:schemeClr>
                </a:solidFill>
              </a:rPr>
              <a:t>研究方法</a:t>
            </a:r>
            <a:endParaRPr lang="zh-CN" altLang="en-US" b="1">
              <a:solidFill>
                <a:schemeClr val="accent5">
                  <a:lumMod val="50000"/>
                </a:schemeClr>
              </a:solidFill>
            </a:endParaRPr>
          </a:p>
          <a:p>
            <a:pPr algn="l"/>
            <a:r>
              <a:rPr lang="zh-CN" altLang="en-US" b="1">
                <a:solidFill>
                  <a:schemeClr val="accent5">
                    <a:lumMod val="50000"/>
                  </a:schemeClr>
                </a:solidFill>
              </a:rPr>
              <a:t>1.4</a:t>
            </a:r>
            <a:r>
              <a:rPr lang="en-US" altLang="zh-CN" b="1">
                <a:solidFill>
                  <a:schemeClr val="accent5">
                    <a:lumMod val="50000"/>
                  </a:schemeClr>
                </a:solidFill>
              </a:rPr>
              <a:t> </a:t>
            </a:r>
            <a:r>
              <a:rPr lang="zh-CN" altLang="en-US" b="1">
                <a:solidFill>
                  <a:schemeClr val="accent5">
                    <a:lumMod val="50000"/>
                  </a:schemeClr>
                </a:solidFill>
              </a:rPr>
              <a:t>研究内容和结构安排</a:t>
            </a:r>
            <a:endParaRPr lang="zh-CN" altLang="en-US" b="1">
              <a:solidFill>
                <a:schemeClr val="accent5">
                  <a:lumMod val="50000"/>
                </a:schemeClr>
              </a:solidFill>
            </a:endParaRPr>
          </a:p>
          <a:p>
            <a:pPr algn="l"/>
            <a:endParaRPr lang="zh-CN" altLang="en-US" b="1">
              <a:solidFill>
                <a:schemeClr val="accent5">
                  <a:lumMod val="50000"/>
                </a:schemeClr>
              </a:solidFill>
            </a:endParaRPr>
          </a:p>
          <a:p>
            <a:pPr algn="l"/>
            <a:endParaRPr lang="zh-CN" altLang="en-US" b="1">
              <a:solidFill>
                <a:schemeClr val="accent5">
                  <a:lumMod val="50000"/>
                </a:schemeClr>
              </a:solidFill>
            </a:endParaRPr>
          </a:p>
        </p:txBody>
      </p:sp>
      <p:sp>
        <p:nvSpPr>
          <p:cNvPr id="15" name="圆角矩形 14"/>
          <p:cNvSpPr/>
          <p:nvPr>
            <p:custDataLst>
              <p:tags r:id="rId1"/>
            </p:custDataLst>
          </p:nvPr>
        </p:nvSpPr>
        <p:spPr>
          <a:xfrm>
            <a:off x="8034020" y="1061720"/>
            <a:ext cx="3789680" cy="2696845"/>
          </a:xfrm>
          <a:prstGeom prst="roundRect">
            <a:avLst/>
          </a:prstGeom>
          <a:solidFill>
            <a:schemeClr val="bg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4000" b="1">
                <a:solidFill>
                  <a:schemeClr val="accent5">
                    <a:lumMod val="50000"/>
                  </a:schemeClr>
                </a:solidFill>
              </a:rPr>
              <a:t>3.</a:t>
            </a:r>
            <a:r>
              <a:rPr lang="zh-CN" altLang="en-US" sz="3200" b="1">
                <a:solidFill>
                  <a:schemeClr val="accent5">
                    <a:lumMod val="50000"/>
                  </a:schemeClr>
                </a:solidFill>
                <a:latin typeface="微软雅黑" panose="020B0503020204020204" charset="-122"/>
                <a:ea typeface="微软雅黑" panose="020B0503020204020204" charset="-122"/>
              </a:rPr>
              <a:t>需求分析</a:t>
            </a:r>
            <a:endParaRPr lang="zh-CN" altLang="en-US" sz="2400" b="1">
              <a:solidFill>
                <a:schemeClr val="accent5">
                  <a:lumMod val="50000"/>
                </a:schemeClr>
              </a:solidFill>
              <a:latin typeface="微软雅黑" panose="020B0503020204020204" charset="-122"/>
              <a:ea typeface="微软雅黑" panose="020B0503020204020204" charset="-122"/>
            </a:endParaRPr>
          </a:p>
          <a:p>
            <a:pPr algn="l"/>
            <a:r>
              <a:rPr lang="zh-CN" altLang="en-US" b="1">
                <a:solidFill>
                  <a:schemeClr val="accent5">
                    <a:lumMod val="50000"/>
                  </a:schemeClr>
                </a:solidFill>
              </a:rPr>
              <a:t>3.1 业务描述</a:t>
            </a:r>
            <a:endParaRPr lang="zh-CN" altLang="en-US" b="1">
              <a:solidFill>
                <a:schemeClr val="accent5">
                  <a:lumMod val="50000"/>
                </a:schemeClr>
              </a:solidFill>
            </a:endParaRPr>
          </a:p>
          <a:p>
            <a:pPr algn="l"/>
            <a:r>
              <a:rPr lang="zh-CN" altLang="en-US" b="1">
                <a:solidFill>
                  <a:schemeClr val="accent5">
                    <a:lumMod val="50000"/>
                  </a:schemeClr>
                </a:solidFill>
              </a:rPr>
              <a:t>3.2 用例分析</a:t>
            </a:r>
            <a:endParaRPr lang="zh-CN" altLang="en-US" b="1">
              <a:solidFill>
                <a:schemeClr val="accent5">
                  <a:lumMod val="50000"/>
                </a:schemeClr>
              </a:solidFill>
            </a:endParaRPr>
          </a:p>
          <a:p>
            <a:pPr algn="l"/>
            <a:r>
              <a:rPr lang="zh-CN" altLang="en-US" b="1">
                <a:solidFill>
                  <a:schemeClr val="accent5">
                    <a:lumMod val="50000"/>
                  </a:schemeClr>
                </a:solidFill>
              </a:rPr>
              <a:t>3.3 功能需求分析</a:t>
            </a:r>
            <a:endParaRPr lang="zh-CN" altLang="en-US" b="1">
              <a:solidFill>
                <a:schemeClr val="accent5">
                  <a:lumMod val="50000"/>
                </a:schemeClr>
              </a:solidFill>
            </a:endParaRPr>
          </a:p>
          <a:p>
            <a:pPr algn="l"/>
            <a:r>
              <a:rPr lang="zh-CN" altLang="en-US" b="1">
                <a:solidFill>
                  <a:schemeClr val="accent5">
                    <a:lumMod val="50000"/>
                  </a:schemeClr>
                </a:solidFill>
              </a:rPr>
              <a:t>3.4 非功能需求分析</a:t>
            </a:r>
            <a:endParaRPr lang="zh-CN" altLang="en-US" b="1">
              <a:solidFill>
                <a:schemeClr val="accent5">
                  <a:lumMod val="50000"/>
                </a:schemeClr>
              </a:solidFill>
            </a:endParaRPr>
          </a:p>
          <a:p>
            <a:pPr algn="l"/>
            <a:endParaRPr lang="zh-CN" altLang="en-US"/>
          </a:p>
          <a:p>
            <a:pPr algn="l"/>
            <a:endParaRPr lang="zh-CN" altLang="en-US"/>
          </a:p>
        </p:txBody>
      </p:sp>
      <p:sp>
        <p:nvSpPr>
          <p:cNvPr id="20" name="圆角矩形 19"/>
          <p:cNvSpPr/>
          <p:nvPr>
            <p:custDataLst>
              <p:tags r:id="rId2"/>
            </p:custDataLst>
          </p:nvPr>
        </p:nvSpPr>
        <p:spPr>
          <a:xfrm>
            <a:off x="4124960" y="1061720"/>
            <a:ext cx="3704590" cy="2731135"/>
          </a:xfrm>
          <a:prstGeom prst="roundRect">
            <a:avLst/>
          </a:prstGeom>
          <a:solidFill>
            <a:schemeClr val="bg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4000" b="1">
                <a:solidFill>
                  <a:schemeClr val="accent5">
                    <a:lumMod val="50000"/>
                  </a:schemeClr>
                </a:solidFill>
              </a:rPr>
              <a:t>2.</a:t>
            </a:r>
            <a:r>
              <a:rPr lang="zh-CN" altLang="en-US" sz="3200" b="1">
                <a:solidFill>
                  <a:schemeClr val="accent5">
                    <a:lumMod val="50000"/>
                  </a:schemeClr>
                </a:solidFill>
                <a:latin typeface="微软雅黑" panose="020B0503020204020204" charset="-122"/>
                <a:ea typeface="微软雅黑" panose="020B0503020204020204" charset="-122"/>
              </a:rPr>
              <a:t>相关理论和方法</a:t>
            </a:r>
            <a:endParaRPr lang="zh-CN" altLang="en-US" sz="3200" b="1">
              <a:solidFill>
                <a:schemeClr val="accent5">
                  <a:lumMod val="50000"/>
                </a:schemeClr>
              </a:solidFill>
              <a:latin typeface="微软雅黑" panose="020B0503020204020204" charset="-122"/>
              <a:ea typeface="微软雅黑" panose="020B0503020204020204" charset="-122"/>
            </a:endParaRPr>
          </a:p>
          <a:p>
            <a:pPr algn="just"/>
            <a:r>
              <a:rPr lang="zh-CN" altLang="en-US" b="1">
                <a:solidFill>
                  <a:schemeClr val="accent5">
                    <a:lumMod val="50000"/>
                  </a:schemeClr>
                </a:solidFill>
              </a:rPr>
              <a:t>2.1 区块链的基本特征</a:t>
            </a:r>
            <a:endParaRPr lang="zh-CN" altLang="en-US" b="1">
              <a:solidFill>
                <a:schemeClr val="accent5">
                  <a:lumMod val="50000"/>
                </a:schemeClr>
              </a:solidFill>
            </a:endParaRPr>
          </a:p>
          <a:p>
            <a:pPr algn="just"/>
            <a:r>
              <a:rPr lang="en-US" altLang="zh-CN" b="1">
                <a:solidFill>
                  <a:schemeClr val="accent5">
                    <a:lumMod val="50000"/>
                  </a:schemeClr>
                </a:solidFill>
              </a:rPr>
              <a:t>2.2 </a:t>
            </a:r>
            <a:r>
              <a:rPr lang="zh-CN" altLang="en-US" b="1">
                <a:solidFill>
                  <a:schemeClr val="accent5">
                    <a:lumMod val="50000"/>
                  </a:schemeClr>
                </a:solidFill>
              </a:rPr>
              <a:t>联盟链</a:t>
            </a:r>
            <a:endParaRPr lang="zh-CN" altLang="en-US" b="1">
              <a:solidFill>
                <a:schemeClr val="accent5">
                  <a:lumMod val="50000"/>
                </a:schemeClr>
              </a:solidFill>
            </a:endParaRPr>
          </a:p>
          <a:p>
            <a:pPr algn="just"/>
            <a:r>
              <a:rPr lang="zh-CN" altLang="en-US" b="1">
                <a:solidFill>
                  <a:schemeClr val="accent5">
                    <a:lumMod val="50000"/>
                  </a:schemeClr>
                </a:solidFill>
              </a:rPr>
              <a:t>2.3 科研成果转化管理</a:t>
            </a:r>
            <a:endParaRPr lang="zh-CN" altLang="en-US" b="1">
              <a:solidFill>
                <a:schemeClr val="accent5">
                  <a:lumMod val="50000"/>
                </a:schemeClr>
              </a:solidFill>
            </a:endParaRPr>
          </a:p>
          <a:p>
            <a:pPr algn="just"/>
            <a:r>
              <a:rPr lang="zh-CN" altLang="en-US" b="1">
                <a:solidFill>
                  <a:schemeClr val="accent5">
                    <a:lumMod val="50000"/>
                  </a:schemeClr>
                </a:solidFill>
              </a:rPr>
              <a:t>2.4 信息系统设计与开发</a:t>
            </a:r>
            <a:endParaRPr lang="zh-CN" altLang="en-US" b="1">
              <a:solidFill>
                <a:schemeClr val="accent5">
                  <a:lumMod val="50000"/>
                </a:schemeClr>
              </a:solidFill>
            </a:endParaRPr>
          </a:p>
          <a:p>
            <a:pPr algn="just"/>
            <a:r>
              <a:rPr lang="zh-CN" altLang="en-US" b="1">
                <a:solidFill>
                  <a:schemeClr val="accent5">
                    <a:lumMod val="50000"/>
                  </a:schemeClr>
                </a:solidFill>
              </a:rPr>
              <a:t>2.5 开发环境</a:t>
            </a:r>
            <a:endParaRPr lang="zh-CN" altLang="en-US" b="1">
              <a:solidFill>
                <a:schemeClr val="accent5">
                  <a:lumMod val="50000"/>
                </a:schemeClr>
              </a:solidFill>
            </a:endParaRPr>
          </a:p>
          <a:p>
            <a:pPr algn="just"/>
            <a:r>
              <a:rPr lang="zh-CN" altLang="en-US" b="1">
                <a:solidFill>
                  <a:schemeClr val="accent5">
                    <a:lumMod val="50000"/>
                  </a:schemeClr>
                </a:solidFill>
              </a:rPr>
              <a:t>2.6 数据库</a:t>
            </a:r>
            <a:endParaRPr lang="zh-CN" altLang="en-US" b="1">
              <a:solidFill>
                <a:schemeClr val="accent5">
                  <a:lumMod val="50000"/>
                </a:schemeClr>
              </a:solidFill>
            </a:endParaRPr>
          </a:p>
        </p:txBody>
      </p:sp>
      <p:sp>
        <p:nvSpPr>
          <p:cNvPr id="23" name="圆角矩形 22"/>
          <p:cNvSpPr/>
          <p:nvPr>
            <p:custDataLst>
              <p:tags r:id="rId3"/>
            </p:custDataLst>
          </p:nvPr>
        </p:nvSpPr>
        <p:spPr>
          <a:xfrm>
            <a:off x="208280" y="3928745"/>
            <a:ext cx="7620635" cy="2731135"/>
          </a:xfrm>
          <a:prstGeom prst="roundRect">
            <a:avLst/>
          </a:prstGeom>
          <a:solidFill>
            <a:schemeClr val="bg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4000" b="1">
                <a:solidFill>
                  <a:schemeClr val="accent5">
                    <a:lumMod val="50000"/>
                  </a:schemeClr>
                </a:solidFill>
              </a:rPr>
              <a:t>4.</a:t>
            </a:r>
            <a:r>
              <a:rPr lang="zh-CN" altLang="en-US" sz="3200" b="1">
                <a:solidFill>
                  <a:schemeClr val="accent5">
                    <a:lumMod val="50000"/>
                  </a:schemeClr>
                </a:solidFill>
                <a:latin typeface="微软雅黑" panose="020B0503020204020204" charset="-122"/>
                <a:ea typeface="微软雅黑" panose="020B0503020204020204" charset="-122"/>
              </a:rPr>
              <a:t>系统设计</a:t>
            </a:r>
            <a:endParaRPr lang="zh-CN" altLang="en-US" sz="3200" b="1">
              <a:solidFill>
                <a:schemeClr val="accent5">
                  <a:lumMod val="50000"/>
                </a:schemeClr>
              </a:solidFill>
              <a:latin typeface="微软雅黑" panose="020B0503020204020204" charset="-122"/>
              <a:ea typeface="微软雅黑" panose="020B0503020204020204" charset="-122"/>
            </a:endParaRPr>
          </a:p>
          <a:p>
            <a:pPr algn="ctr"/>
            <a:endParaRPr lang="zh-CN" altLang="en-US" sz="3200" b="1">
              <a:solidFill>
                <a:schemeClr val="accent5">
                  <a:lumMod val="50000"/>
                </a:schemeClr>
              </a:solidFill>
              <a:latin typeface="微软雅黑" panose="020B0503020204020204" charset="-122"/>
              <a:ea typeface="微软雅黑" panose="020B0503020204020204" charset="-122"/>
            </a:endParaRPr>
          </a:p>
          <a:p>
            <a:pPr algn="ctr"/>
            <a:endParaRPr lang="zh-CN" altLang="en-US" sz="3200" b="1">
              <a:solidFill>
                <a:schemeClr val="accent5">
                  <a:lumMod val="50000"/>
                </a:schemeClr>
              </a:solidFill>
              <a:latin typeface="微软雅黑" panose="020B0503020204020204" charset="-122"/>
              <a:ea typeface="微软雅黑" panose="020B0503020204020204" charset="-122"/>
            </a:endParaRPr>
          </a:p>
          <a:p>
            <a:pPr algn="ctr"/>
            <a:endParaRPr lang="zh-CN" altLang="en-US" sz="2400" b="1">
              <a:solidFill>
                <a:schemeClr val="accent5">
                  <a:lumMod val="50000"/>
                </a:schemeClr>
              </a:solidFill>
              <a:latin typeface="微软雅黑" panose="020B0503020204020204" charset="-122"/>
              <a:ea typeface="微软雅黑" panose="020B0503020204020204" charset="-122"/>
            </a:endParaRPr>
          </a:p>
          <a:p>
            <a:pPr algn="l"/>
            <a:endParaRPr lang="zh-CN" altLang="en-US"/>
          </a:p>
          <a:p>
            <a:pPr algn="l"/>
            <a:endParaRPr lang="zh-CN" altLang="en-US"/>
          </a:p>
        </p:txBody>
      </p:sp>
      <p:sp>
        <p:nvSpPr>
          <p:cNvPr id="25" name="圆角矩形 24"/>
          <p:cNvSpPr/>
          <p:nvPr>
            <p:custDataLst>
              <p:tags r:id="rId4"/>
            </p:custDataLst>
          </p:nvPr>
        </p:nvSpPr>
        <p:spPr>
          <a:xfrm>
            <a:off x="8034020" y="3900805"/>
            <a:ext cx="3789045" cy="2759075"/>
          </a:xfrm>
          <a:prstGeom prst="roundRect">
            <a:avLst/>
          </a:prstGeom>
          <a:solidFill>
            <a:schemeClr val="bg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4000" b="1">
                <a:solidFill>
                  <a:schemeClr val="accent5">
                    <a:lumMod val="50000"/>
                  </a:schemeClr>
                </a:solidFill>
              </a:rPr>
              <a:t>5.</a:t>
            </a:r>
            <a:r>
              <a:rPr lang="zh-CN" altLang="en-US" sz="3200" b="1">
                <a:solidFill>
                  <a:schemeClr val="accent5">
                    <a:lumMod val="50000"/>
                  </a:schemeClr>
                </a:solidFill>
                <a:latin typeface="微软雅黑" panose="020B0503020204020204" charset="-122"/>
                <a:ea typeface="微软雅黑" panose="020B0503020204020204" charset="-122"/>
              </a:rPr>
              <a:t>系统实现</a:t>
            </a:r>
            <a:endParaRPr lang="zh-CN" altLang="en-US" sz="2400" b="1">
              <a:solidFill>
                <a:schemeClr val="accent5">
                  <a:lumMod val="50000"/>
                </a:schemeClr>
              </a:solidFill>
              <a:latin typeface="微软雅黑" panose="020B0503020204020204" charset="-122"/>
              <a:ea typeface="微软雅黑" panose="020B0503020204020204" charset="-122"/>
            </a:endParaRPr>
          </a:p>
          <a:p>
            <a:pPr algn="l"/>
            <a:r>
              <a:rPr lang="zh-CN" altLang="en-US" b="1">
                <a:solidFill>
                  <a:schemeClr val="accent5">
                    <a:lumMod val="50000"/>
                  </a:schemeClr>
                </a:solidFill>
              </a:rPr>
              <a:t>5.1 系统实现环境</a:t>
            </a:r>
            <a:endParaRPr lang="zh-CN" altLang="en-US" b="1">
              <a:solidFill>
                <a:schemeClr val="accent5">
                  <a:lumMod val="50000"/>
                </a:schemeClr>
              </a:solidFill>
            </a:endParaRPr>
          </a:p>
          <a:p>
            <a:pPr algn="l"/>
            <a:r>
              <a:rPr lang="zh-CN" altLang="en-US" b="1">
                <a:solidFill>
                  <a:schemeClr val="accent5">
                    <a:lumMod val="50000"/>
                  </a:schemeClr>
                </a:solidFill>
              </a:rPr>
              <a:t>5.2 主要功能模块实现</a:t>
            </a:r>
            <a:endParaRPr lang="zh-CN" altLang="en-US" b="1">
              <a:solidFill>
                <a:schemeClr val="accent5">
                  <a:lumMod val="50000"/>
                </a:schemeClr>
              </a:solidFill>
            </a:endParaRPr>
          </a:p>
          <a:p>
            <a:pPr algn="l"/>
            <a:r>
              <a:rPr lang="en-US" altLang="zh-CN" b="1">
                <a:solidFill>
                  <a:schemeClr val="accent5">
                    <a:lumMod val="50000"/>
                  </a:schemeClr>
                </a:solidFill>
              </a:rPr>
              <a:t>   </a:t>
            </a:r>
            <a:r>
              <a:rPr lang="zh-CN" altLang="en-US" b="1">
                <a:solidFill>
                  <a:schemeClr val="accent5">
                    <a:lumMod val="50000"/>
                  </a:schemeClr>
                </a:solidFill>
              </a:rPr>
              <a:t>5.2.1 科研成果发布管理</a:t>
            </a:r>
            <a:endParaRPr lang="zh-CN" altLang="en-US" b="1">
              <a:solidFill>
                <a:schemeClr val="accent5">
                  <a:lumMod val="50000"/>
                </a:schemeClr>
              </a:solidFill>
            </a:endParaRPr>
          </a:p>
          <a:p>
            <a:pPr algn="l"/>
            <a:r>
              <a:rPr lang="en-US" altLang="zh-CN" b="1">
                <a:solidFill>
                  <a:schemeClr val="accent5">
                    <a:lumMod val="50000"/>
                  </a:schemeClr>
                </a:solidFill>
              </a:rPr>
              <a:t>   </a:t>
            </a:r>
            <a:r>
              <a:rPr lang="zh-CN" altLang="en-US" b="1">
                <a:solidFill>
                  <a:schemeClr val="accent5">
                    <a:lumMod val="50000"/>
                  </a:schemeClr>
                </a:solidFill>
              </a:rPr>
              <a:t>5.2.2 科研成果审核认定管理</a:t>
            </a:r>
            <a:endParaRPr lang="zh-CN" altLang="en-US" b="1">
              <a:solidFill>
                <a:schemeClr val="accent5">
                  <a:lumMod val="50000"/>
                </a:schemeClr>
              </a:solidFill>
            </a:endParaRPr>
          </a:p>
          <a:p>
            <a:pPr algn="l"/>
            <a:r>
              <a:rPr lang="en-US" altLang="zh-CN" b="1">
                <a:solidFill>
                  <a:schemeClr val="accent5">
                    <a:lumMod val="50000"/>
                  </a:schemeClr>
                </a:solidFill>
              </a:rPr>
              <a:t>   </a:t>
            </a:r>
            <a:r>
              <a:rPr lang="zh-CN" altLang="en-US" b="1">
                <a:solidFill>
                  <a:schemeClr val="accent5">
                    <a:lumMod val="50000"/>
                  </a:schemeClr>
                </a:solidFill>
              </a:rPr>
              <a:t>5.2.3 科研成果转移交易管理</a:t>
            </a:r>
            <a:endParaRPr lang="zh-CN" altLang="en-US" b="1">
              <a:solidFill>
                <a:schemeClr val="accent5">
                  <a:lumMod val="50000"/>
                </a:schemeClr>
              </a:solidFill>
            </a:endParaRPr>
          </a:p>
          <a:p>
            <a:pPr algn="l"/>
            <a:r>
              <a:rPr lang="en-US" altLang="zh-CN" b="1">
                <a:solidFill>
                  <a:schemeClr val="accent5">
                    <a:lumMod val="50000"/>
                  </a:schemeClr>
                </a:solidFill>
              </a:rPr>
              <a:t>   </a:t>
            </a:r>
            <a:r>
              <a:rPr lang="zh-CN" altLang="en-US" b="1">
                <a:solidFill>
                  <a:schemeClr val="accent5">
                    <a:lumMod val="50000"/>
                  </a:schemeClr>
                </a:solidFill>
              </a:rPr>
              <a:t>5.2.4 科研成果跟踪管理</a:t>
            </a:r>
            <a:endParaRPr lang="zh-CN" altLang="en-US" b="1">
              <a:solidFill>
                <a:schemeClr val="accent5">
                  <a:lumMod val="50000"/>
                </a:schemeClr>
              </a:solidFill>
            </a:endParaRPr>
          </a:p>
          <a:p>
            <a:pPr algn="l"/>
            <a:r>
              <a:rPr lang="zh-CN" altLang="en-US" b="1">
                <a:solidFill>
                  <a:schemeClr val="accent5">
                    <a:lumMod val="50000"/>
                  </a:schemeClr>
                </a:solidFill>
              </a:rPr>
              <a:t>5.3 系统测试</a:t>
            </a:r>
            <a:endParaRPr lang="zh-CN" altLang="en-US"/>
          </a:p>
        </p:txBody>
      </p:sp>
      <p:sp>
        <p:nvSpPr>
          <p:cNvPr id="3" name="文本框 2"/>
          <p:cNvSpPr txBox="1"/>
          <p:nvPr/>
        </p:nvSpPr>
        <p:spPr>
          <a:xfrm>
            <a:off x="4133215" y="4844415"/>
            <a:ext cx="3580765" cy="2030095"/>
          </a:xfrm>
          <a:prstGeom prst="rect">
            <a:avLst/>
          </a:prstGeom>
          <a:noFill/>
        </p:spPr>
        <p:txBody>
          <a:bodyPr wrap="square" rtlCol="0">
            <a:spAutoFit/>
          </a:bodyPr>
          <a:p>
            <a:pPr algn="l"/>
            <a:r>
              <a:rPr lang="zh-CN" altLang="en-US" b="1">
                <a:solidFill>
                  <a:schemeClr val="accent5">
                    <a:lumMod val="50000"/>
                  </a:schemeClr>
                </a:solidFill>
                <a:sym typeface="+mn-ea"/>
              </a:rPr>
              <a:t>4.</a:t>
            </a:r>
            <a:r>
              <a:rPr lang="en-US" altLang="zh-CN" b="1">
                <a:solidFill>
                  <a:schemeClr val="accent5">
                    <a:lumMod val="50000"/>
                  </a:schemeClr>
                </a:solidFill>
                <a:sym typeface="+mn-ea"/>
              </a:rPr>
              <a:t>6</a:t>
            </a:r>
            <a:r>
              <a:rPr lang="zh-CN" altLang="en-US" b="1">
                <a:solidFill>
                  <a:schemeClr val="accent5">
                    <a:lumMod val="50000"/>
                  </a:schemeClr>
                </a:solidFill>
                <a:sym typeface="+mn-ea"/>
              </a:rPr>
              <a:t> 基于智能合约</a:t>
            </a:r>
            <a:r>
              <a:rPr lang="zh-CN" altLang="en-US" b="1">
                <a:solidFill>
                  <a:schemeClr val="accent5">
                    <a:lumMod val="50000"/>
                  </a:schemeClr>
                </a:solidFill>
                <a:sym typeface="+mn-ea"/>
              </a:rPr>
              <a:t>的科研成果转移交易管理模块</a:t>
            </a:r>
            <a:endParaRPr lang="zh-CN" altLang="en-US" b="1">
              <a:solidFill>
                <a:schemeClr val="accent5">
                  <a:lumMod val="50000"/>
                </a:schemeClr>
              </a:solidFill>
            </a:endParaRPr>
          </a:p>
          <a:p>
            <a:pPr algn="l"/>
            <a:r>
              <a:rPr lang="zh-CN" altLang="en-US" b="1">
                <a:solidFill>
                  <a:schemeClr val="accent5">
                    <a:lumMod val="50000"/>
                  </a:schemeClr>
                </a:solidFill>
                <a:sym typeface="+mn-ea"/>
              </a:rPr>
              <a:t>4.</a:t>
            </a:r>
            <a:r>
              <a:rPr lang="en-US" altLang="zh-CN" b="1">
                <a:solidFill>
                  <a:schemeClr val="accent5">
                    <a:lumMod val="50000"/>
                  </a:schemeClr>
                </a:solidFill>
                <a:sym typeface="+mn-ea"/>
              </a:rPr>
              <a:t>7</a:t>
            </a:r>
            <a:r>
              <a:rPr lang="zh-CN" altLang="en-US" b="1">
                <a:solidFill>
                  <a:schemeClr val="accent5">
                    <a:lumMod val="50000"/>
                  </a:schemeClr>
                </a:solidFill>
                <a:sym typeface="+mn-ea"/>
              </a:rPr>
              <a:t> 科研成果跟踪管理模块</a:t>
            </a:r>
            <a:endParaRPr lang="zh-CN" altLang="en-US" b="1">
              <a:solidFill>
                <a:schemeClr val="accent5">
                  <a:lumMod val="50000"/>
                </a:schemeClr>
              </a:solidFill>
            </a:endParaRPr>
          </a:p>
          <a:p>
            <a:pPr algn="l"/>
            <a:r>
              <a:rPr lang="zh-CN" altLang="en-US" b="1">
                <a:solidFill>
                  <a:schemeClr val="accent5">
                    <a:lumMod val="50000"/>
                  </a:schemeClr>
                </a:solidFill>
                <a:sym typeface="+mn-ea"/>
              </a:rPr>
              <a:t>4.</a:t>
            </a:r>
            <a:r>
              <a:rPr lang="en-US" altLang="zh-CN" b="1">
                <a:solidFill>
                  <a:schemeClr val="accent5">
                    <a:lumMod val="50000"/>
                  </a:schemeClr>
                </a:solidFill>
                <a:sym typeface="+mn-ea"/>
              </a:rPr>
              <a:t>8</a:t>
            </a:r>
            <a:r>
              <a:rPr lang="zh-CN" altLang="en-US" b="1">
                <a:solidFill>
                  <a:schemeClr val="accent5">
                    <a:lumMod val="50000"/>
                  </a:schemeClr>
                </a:solidFill>
                <a:sym typeface="+mn-ea"/>
              </a:rPr>
              <a:t> 科研成果统计管理模块</a:t>
            </a:r>
            <a:endParaRPr lang="zh-CN" altLang="en-US" b="1">
              <a:solidFill>
                <a:schemeClr val="accent5">
                  <a:lumMod val="50000"/>
                </a:schemeClr>
              </a:solidFill>
            </a:endParaRPr>
          </a:p>
          <a:p>
            <a:pPr algn="l"/>
            <a:r>
              <a:rPr lang="zh-CN" altLang="en-US" b="1">
                <a:solidFill>
                  <a:schemeClr val="accent5">
                    <a:lumMod val="50000"/>
                  </a:schemeClr>
                </a:solidFill>
                <a:sym typeface="+mn-ea"/>
              </a:rPr>
              <a:t>4.</a:t>
            </a:r>
            <a:r>
              <a:rPr lang="en-US" altLang="zh-CN" b="1">
                <a:solidFill>
                  <a:schemeClr val="accent5">
                    <a:lumMod val="50000"/>
                  </a:schemeClr>
                </a:solidFill>
                <a:sym typeface="+mn-ea"/>
              </a:rPr>
              <a:t>9</a:t>
            </a:r>
            <a:r>
              <a:rPr lang="zh-CN" altLang="en-US" b="1">
                <a:solidFill>
                  <a:schemeClr val="accent5">
                    <a:lumMod val="50000"/>
                  </a:schemeClr>
                </a:solidFill>
                <a:sym typeface="+mn-ea"/>
              </a:rPr>
              <a:t> 数据库设计</a:t>
            </a:r>
            <a:endParaRPr lang="zh-CN" altLang="en-US" b="1">
              <a:solidFill>
                <a:schemeClr val="accent5">
                  <a:lumMod val="50000"/>
                </a:schemeClr>
              </a:solidFill>
            </a:endParaRPr>
          </a:p>
          <a:p>
            <a:pPr algn="l"/>
            <a:r>
              <a:rPr lang="zh-CN" altLang="en-US" b="1">
                <a:solidFill>
                  <a:schemeClr val="accent5">
                    <a:lumMod val="50000"/>
                  </a:schemeClr>
                </a:solidFill>
                <a:sym typeface="+mn-ea"/>
              </a:rPr>
              <a:t>4.</a:t>
            </a:r>
            <a:r>
              <a:rPr lang="en-US" altLang="zh-CN" b="1">
                <a:solidFill>
                  <a:schemeClr val="accent5">
                    <a:lumMod val="50000"/>
                  </a:schemeClr>
                </a:solidFill>
                <a:sym typeface="+mn-ea"/>
              </a:rPr>
              <a:t>10</a:t>
            </a:r>
            <a:r>
              <a:rPr lang="zh-CN" altLang="en-US" b="1">
                <a:solidFill>
                  <a:schemeClr val="accent5">
                    <a:lumMod val="50000"/>
                  </a:schemeClr>
                </a:solidFill>
                <a:sym typeface="+mn-ea"/>
              </a:rPr>
              <a:t> 用户界面设计</a:t>
            </a:r>
            <a:endParaRPr lang="zh-CN" altLang="en-US" b="1">
              <a:solidFill>
                <a:schemeClr val="accent5">
                  <a:lumMod val="50000"/>
                </a:schemeClr>
              </a:solidFill>
            </a:endParaRPr>
          </a:p>
          <a:p>
            <a:endParaRPr lang="zh-CN" altLang="en-US"/>
          </a:p>
        </p:txBody>
      </p:sp>
      <p:sp>
        <p:nvSpPr>
          <p:cNvPr id="5" name="文本框 4"/>
          <p:cNvSpPr txBox="1"/>
          <p:nvPr/>
        </p:nvSpPr>
        <p:spPr>
          <a:xfrm>
            <a:off x="427355" y="4844415"/>
            <a:ext cx="3470910" cy="1753235"/>
          </a:xfrm>
          <a:prstGeom prst="rect">
            <a:avLst/>
          </a:prstGeom>
          <a:noFill/>
        </p:spPr>
        <p:txBody>
          <a:bodyPr wrap="square" rtlCol="0">
            <a:spAutoFit/>
          </a:bodyPr>
          <a:p>
            <a:pPr algn="l"/>
            <a:r>
              <a:rPr lang="zh-CN" altLang="en-US" b="1">
                <a:solidFill>
                  <a:schemeClr val="accent5">
                    <a:lumMod val="50000"/>
                  </a:schemeClr>
                </a:solidFill>
                <a:sym typeface="+mn-ea"/>
              </a:rPr>
              <a:t>4.1 </a:t>
            </a:r>
            <a:r>
              <a:rPr lang="zh-CN" altLang="en-US" b="1">
                <a:solidFill>
                  <a:schemeClr val="accent5">
                    <a:lumMod val="50000"/>
                  </a:schemeClr>
                </a:solidFill>
                <a:sym typeface="+mn-ea"/>
              </a:rPr>
              <a:t>区块链系统设计原则</a:t>
            </a:r>
            <a:endParaRPr lang="zh-CN" altLang="en-US" b="1">
              <a:solidFill>
                <a:schemeClr val="accent5">
                  <a:lumMod val="50000"/>
                </a:schemeClr>
              </a:solidFill>
            </a:endParaRPr>
          </a:p>
          <a:p>
            <a:pPr algn="l"/>
            <a:r>
              <a:rPr lang="zh-CN" altLang="en-US" b="1">
                <a:solidFill>
                  <a:schemeClr val="accent5">
                    <a:lumMod val="50000"/>
                  </a:schemeClr>
                </a:solidFill>
                <a:sym typeface="+mn-ea"/>
              </a:rPr>
              <a:t>4.2 </a:t>
            </a:r>
            <a:r>
              <a:rPr lang="zh-CN" altLang="en-US" b="1">
                <a:solidFill>
                  <a:schemeClr val="accent5">
                    <a:lumMod val="50000"/>
                  </a:schemeClr>
                </a:solidFill>
                <a:sym typeface="+mn-ea"/>
              </a:rPr>
              <a:t>区块链系统体系架构</a:t>
            </a:r>
            <a:endParaRPr lang="zh-CN" altLang="en-US" b="1">
              <a:solidFill>
                <a:schemeClr val="accent5">
                  <a:lumMod val="50000"/>
                </a:schemeClr>
              </a:solidFill>
            </a:endParaRPr>
          </a:p>
          <a:p>
            <a:pPr algn="l"/>
            <a:r>
              <a:rPr lang="zh-CN" altLang="en-US" b="1">
                <a:solidFill>
                  <a:schemeClr val="accent5">
                    <a:lumMod val="50000"/>
                  </a:schemeClr>
                </a:solidFill>
                <a:sym typeface="+mn-ea"/>
              </a:rPr>
              <a:t>4.3 用户注册管理模块</a:t>
            </a:r>
            <a:endParaRPr lang="zh-CN" altLang="en-US" b="1">
              <a:solidFill>
                <a:schemeClr val="accent5">
                  <a:lumMod val="50000"/>
                </a:schemeClr>
              </a:solidFill>
            </a:endParaRPr>
          </a:p>
          <a:p>
            <a:pPr algn="l"/>
            <a:r>
              <a:rPr lang="zh-CN" altLang="en-US" b="1">
                <a:solidFill>
                  <a:schemeClr val="accent5">
                    <a:lumMod val="50000"/>
                  </a:schemeClr>
                </a:solidFill>
                <a:sym typeface="+mn-ea"/>
              </a:rPr>
              <a:t>4.4 科研成果发布管理模块</a:t>
            </a:r>
            <a:endParaRPr lang="zh-CN" altLang="en-US" b="1">
              <a:solidFill>
                <a:schemeClr val="accent5">
                  <a:lumMod val="50000"/>
                </a:schemeClr>
              </a:solidFill>
            </a:endParaRPr>
          </a:p>
          <a:p>
            <a:pPr algn="l"/>
            <a:r>
              <a:rPr lang="zh-CN" altLang="en-US" b="1">
                <a:solidFill>
                  <a:schemeClr val="accent5">
                    <a:lumMod val="50000"/>
                  </a:schemeClr>
                </a:solidFill>
                <a:sym typeface="+mn-ea"/>
              </a:rPr>
              <a:t>4.5 科研成果审核认定管理模块</a:t>
            </a:r>
            <a:endParaRPr lang="zh-CN" altLang="en-US" b="1">
              <a:solidFill>
                <a:schemeClr val="accent5">
                  <a:lumMod val="50000"/>
                </a:schemeClr>
              </a:solidFill>
            </a:endParaRPr>
          </a:p>
          <a:p>
            <a:endParaRPr lang="zh-CN" altLang="en-US"/>
          </a:p>
        </p:txBody>
      </p:sp>
      <p:sp>
        <p:nvSpPr>
          <p:cNvPr id="27" name="标题1"/>
          <p:cNvSpPr>
            <a:spLocks noChangeArrowheads="1"/>
          </p:cNvSpPr>
          <p:nvPr/>
        </p:nvSpPr>
        <p:spPr bwMode="gray">
          <a:xfrm>
            <a:off x="316865" y="285115"/>
            <a:ext cx="3074670" cy="700405"/>
          </a:xfrm>
          <a:prstGeom prst="roundRect">
            <a:avLst>
              <a:gd name="adj" fmla="val 11921"/>
            </a:avLst>
          </a:prstGeom>
          <a:solidFill>
            <a:srgbClr val="0E60A8"/>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2400" b="1" dirty="0">
                <a:solidFill>
                  <a:schemeClr val="bg1"/>
                </a:solidFill>
                <a:latin typeface="微软雅黑" panose="020B0503020204020204" charset="-122"/>
                <a:ea typeface="微软雅黑" panose="020B0503020204020204" charset="-122"/>
              </a:rPr>
              <a:t>论文研究</a:t>
            </a:r>
            <a:r>
              <a:rPr lang="zh-CN" altLang="en-US" sz="2400" b="1" dirty="0">
                <a:solidFill>
                  <a:schemeClr val="bg1"/>
                </a:solidFill>
                <a:latin typeface="微软雅黑" panose="020B0503020204020204" charset="-122"/>
                <a:ea typeface="微软雅黑" panose="020B0503020204020204" charset="-122"/>
              </a:rPr>
              <a:t>内容</a:t>
            </a:r>
            <a:endParaRPr lang="zh-CN" altLang="en-US" sz="2400" b="1" dirty="0">
              <a:solidFill>
                <a:schemeClr val="bg1"/>
              </a:solidFill>
              <a:latin typeface="微软雅黑" panose="020B0503020204020204" charset="-122"/>
              <a:ea typeface="微软雅黑" panose="020B0503020204020204" charset="-122"/>
            </a:endParaRPr>
          </a:p>
        </p:txBody>
      </p:sp>
    </p:spTree>
  </p:cSld>
  <p:clrMapOvr>
    <a:masterClrMapping/>
  </p:clrMapOvr>
  <p:transition/>
</p:sld>
</file>

<file path=ppt/tags/tag1.xml><?xml version="1.0" encoding="utf-8"?>
<p:tagLst xmlns:p="http://schemas.openxmlformats.org/presentationml/2006/main">
  <p:tag name="KSO_WM_DIAGRAM_VIRTUALLY_FRAME" val="{&quot;height&quot;:375.05,&quot;left&quot;:244.1,&quot;top&quot;:94.9,&quot;width&quot;:621.25}"/>
</p:tagLst>
</file>

<file path=ppt/tags/tag10.xml><?xml version="1.0" encoding="utf-8"?>
<p:tagLst xmlns:p="http://schemas.openxmlformats.org/presentationml/2006/main">
  <p:tag name="commondata" val="eyJoZGlkIjoiYTY1YjlhZmQ4MjFmNTU1YTgwMmE5YzVjMmUwYmVhMGEifQ=="/>
</p:tagLst>
</file>

<file path=ppt/tags/tag2.xml><?xml version="1.0" encoding="utf-8"?>
<p:tagLst xmlns:p="http://schemas.openxmlformats.org/presentationml/2006/main">
  <p:tag name="KSO_WM_DIAGRAM_VIRTUALLY_FRAME" val="{&quot;height&quot;:375.05,&quot;left&quot;:244.1,&quot;top&quot;:94.9,&quot;width&quot;:621.25}"/>
</p:tagLst>
</file>

<file path=ppt/tags/tag3.xml><?xml version="1.0" encoding="utf-8"?>
<p:tagLst xmlns:p="http://schemas.openxmlformats.org/presentationml/2006/main">
  <p:tag name="KSO_WM_DIAGRAM_VIRTUALLY_FRAME" val="{&quot;height&quot;:375.05,&quot;left&quot;:244.1,&quot;top&quot;:94.9,&quot;width&quot;:621.25}"/>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TABLE_ENDDRAG_ORIGIN_RECT" val="527*452"/>
  <p:tag name="TABLE_ENDDRAG_RECT" val="39*71*527*452"/>
</p:tagLst>
</file>

<file path=ppt/tags/tag9.xml><?xml version="1.0" encoding="utf-8"?>
<p:tagLst xmlns:p="http://schemas.openxmlformats.org/presentationml/2006/main">
  <p:tag name="TABLE_ENDDRAG_ORIGIN_RECT" val="527*452"/>
  <p:tag name="TABLE_ENDDRAG_RECT" val="39*71*527*452"/>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4848</Words>
  <Application>WPS 演示</Application>
  <PresentationFormat>宽屏</PresentationFormat>
  <Paragraphs>217</Paragraphs>
  <Slides>14</Slides>
  <Notes>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14</vt:i4>
      </vt:variant>
    </vt:vector>
  </HeadingPairs>
  <TitlesOfParts>
    <vt:vector size="25" baseType="lpstr">
      <vt:lpstr>Arial</vt:lpstr>
      <vt:lpstr>宋体</vt:lpstr>
      <vt:lpstr>Wingdings</vt:lpstr>
      <vt:lpstr>Calibri</vt:lpstr>
      <vt:lpstr>Arial</vt:lpstr>
      <vt:lpstr>微软雅黑</vt:lpstr>
      <vt:lpstr>Times New Roman</vt:lpstr>
      <vt:lpstr>Arial Unicode MS</vt:lpstr>
      <vt:lpstr>等线 Light</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Doctor S</dc:creator>
  <cp:lastModifiedBy>吕青华</cp:lastModifiedBy>
  <cp:revision>135</cp:revision>
  <dcterms:created xsi:type="dcterms:W3CDTF">2022-02-28T09:42:00Z</dcterms:created>
  <dcterms:modified xsi:type="dcterms:W3CDTF">2024-02-28T05:37:19Z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2052-12.1.0.16388</vt:lpwstr>
  </property>
  <property fmtid="{D5CDD505-2E9C-101B-9397-08002B2CF9AE}" pid="3" name="ICV">
    <vt:lpwstr>22A90681B6E749488D81DCFEB5C8D31D_12</vt:lpwstr>
  </property>
</Properties>
</file>

<file path=docProps/thumbnail.jpeg>
</file>